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143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3"/>
    <p:sldMasterId id="2147483660" r:id="rId4"/>
  </p:sldMasterIdLst>
  <p:notesMasterIdLst>
    <p:notesMasterId r:id="rId53"/>
  </p:notesMasterIdLst>
  <p:sldIdLst>
    <p:sldId id="256" r:id="rId5"/>
    <p:sldId id="2221" r:id="rId6"/>
    <p:sldId id="2220" r:id="rId7"/>
    <p:sldId id="296" r:id="rId8"/>
    <p:sldId id="297" r:id="rId9"/>
    <p:sldId id="298" r:id="rId10"/>
    <p:sldId id="299" r:id="rId11"/>
    <p:sldId id="300" r:id="rId12"/>
    <p:sldId id="305" r:id="rId13"/>
    <p:sldId id="304" r:id="rId14"/>
    <p:sldId id="307" r:id="rId15"/>
    <p:sldId id="308" r:id="rId16"/>
    <p:sldId id="309" r:id="rId17"/>
    <p:sldId id="310" r:id="rId18"/>
    <p:sldId id="272" r:id="rId19"/>
    <p:sldId id="275" r:id="rId20"/>
    <p:sldId id="277" r:id="rId21"/>
    <p:sldId id="276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313" r:id="rId34"/>
    <p:sldId id="290" r:id="rId35"/>
    <p:sldId id="312" r:id="rId36"/>
    <p:sldId id="291" r:id="rId37"/>
    <p:sldId id="292" r:id="rId38"/>
    <p:sldId id="293" r:id="rId39"/>
    <p:sldId id="294" r:id="rId40"/>
    <p:sldId id="295" r:id="rId41"/>
    <p:sldId id="259" r:id="rId42"/>
    <p:sldId id="2217" r:id="rId43"/>
    <p:sldId id="2218" r:id="rId44"/>
    <p:sldId id="269" r:id="rId45"/>
    <p:sldId id="267" r:id="rId46"/>
    <p:sldId id="314" r:id="rId47"/>
    <p:sldId id="2212" r:id="rId48"/>
    <p:sldId id="271" r:id="rId49"/>
    <p:sldId id="2214" r:id="rId50"/>
    <p:sldId id="2216" r:id="rId51"/>
    <p:sldId id="306" r:id="rId52"/>
  </p:sldIdLst>
  <p:sldSz cx="9144000" cy="5143500" type="screen16x9"/>
  <p:notesSz cx="6858000" cy="9144000"/>
  <p:embeddedFontLst>
    <p:embeddedFont>
      <p:font typeface="Anek Gujarati" panose="020B0604020202020204" charset="0"/>
      <p:regular r:id="rId54"/>
      <p:bold r:id="rId55"/>
    </p:embeddedFont>
    <p:embeddedFont>
      <p:font typeface="Anek Gujarati Light" panose="020B0604020202020204" charset="0"/>
      <p:regular r:id="rId56"/>
      <p:bold r:id="rId57"/>
    </p:embeddedFont>
    <p:embeddedFont>
      <p:font typeface="Anek Gujarati SemiBold" panose="020B0604020202020204" charset="0"/>
      <p:regular r:id="rId58"/>
      <p:bold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6C6C6C"/>
    <a:srgbClr val="E8E8E8"/>
    <a:srgbClr val="000000"/>
    <a:srgbClr val="D2D81F"/>
    <a:srgbClr val="00B050"/>
    <a:srgbClr val="C4C4C4"/>
    <a:srgbClr val="D3D3D3"/>
    <a:srgbClr val="EFD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6"/>
    <p:restoredTop sz="96247" autoAdjust="0"/>
  </p:normalViewPr>
  <p:slideViewPr>
    <p:cSldViewPr snapToGrid="0">
      <p:cViewPr varScale="1">
        <p:scale>
          <a:sx n="141" d="100"/>
          <a:sy n="141" d="100"/>
        </p:scale>
        <p:origin x="666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22f5fda8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22f5fda8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7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7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2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37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2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858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040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2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06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73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edbd11e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dedbd11e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735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044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792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569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217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881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25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865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607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906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84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5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89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18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749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9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544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818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61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710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b="1" dirty="0"/>
              <a:t>* Assessment: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: apoio </a:t>
            </a:r>
            <a:r>
              <a:rPr lang="pt-BR" sz="11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na elaboração de RFP (construção da documentação, identificação das necessidades, etc..).</a:t>
            </a:r>
            <a:endParaRPr lang="pt-BR" sz="11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81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21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auto"/>
            <a:endParaRPr lang="pt-BR" b="0" i="0" dirty="0">
              <a:effectLst/>
              <a:latin typeface="Anek Gujarati" panose="020B0604020202020204" charset="0"/>
              <a:cs typeface="Anek Gujarat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01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145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69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8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98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45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93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98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6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19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12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02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54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2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18CF5-219B-2506-AD11-1CA4679A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27833E-61BD-FDD2-75EC-7923941B5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73EAF0-FAF9-FD50-52EB-B95C8C4F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C057D-3774-65EE-49C2-95B125DD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07B562-B83B-0DE5-ABB2-3D894E10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234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16BB4-C5D0-390C-D2AE-ED9917D9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E61DE-C40C-2B62-3C47-8DF93544C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E09E0A-3D80-1E06-52A0-87B288D7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13CA99-5EF9-B84C-5F05-690555C8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9DE295-3964-66FE-A15D-A2A4B31E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82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58540-6264-8021-FBB7-24D4278E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057A77-2823-4854-20E1-A2423F5B7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0E89DC-7BCD-2110-7778-7F6642EA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236769-62E7-CEBA-A1DF-C13D9BD1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7605D2-C697-CBAE-B952-3CDB4BB2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8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81337-C6A9-E998-8CA2-E1D64EF3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EFF53E-A0E6-5EDE-6A39-36083F5A1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1821D9-F393-A5CE-82D7-04E2F6332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FB079C-2386-617C-B957-1E2F9B55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1D3752-D5CC-8908-90BC-76FA0229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C2EF68-1BCE-B7D2-8AEB-E71C4AB1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062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04A7-1A20-A7B5-E2EF-15D2AC4A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0CE702-9D87-B457-021A-8F3D47C8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14B86A-ADC1-C107-6146-29387914E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DC8747-4C4A-FE58-EE8F-A654A45FF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472028-2C27-55F8-F471-ED2B83CC3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0B8462-7B69-48B7-D60E-9956FBF8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511241-3BF0-EF6F-0181-1D8337C5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1A2A8C-6E09-B7BC-F503-E04BD219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58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3BE85-CDB8-4648-7D59-496111E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BD354-77B9-0D67-E99E-8249C1C4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5600E2-090C-D940-EB90-D1AAA4E3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CC3045-531B-F46C-3C4D-D8BD64B9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498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7CCFEFF-C7C1-96A4-C35E-911B4AA7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326B33-DF94-F024-4861-775FA0EA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939DFE-8224-1847-9E8E-469E6680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498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EDD0-9051-CC89-3300-71E94904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E5D9BC-9922-BF34-00E3-77907E8C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5992AB-FEA4-A677-9186-F5677B4D5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52FB36-5F74-A615-CFFC-BB743F61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4D9FC0-D16F-D9EC-465D-6A597046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3B680F-CED1-000B-09C7-D7940E2A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14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3979B-FD1C-3AE5-F722-E541875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F01894-C06D-F0F3-281B-56FDB98B1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64B8D-815A-A020-7BF6-4579AC68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BE86AA-81D8-0DDD-F5C5-1EB06EF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D3FF33-1110-3589-C984-F5D3224D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28F1B2-0B23-D03A-2D40-93069EAE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6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3681A-691F-E394-F6BA-71B5CB2C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81DA45-1BDE-4353-0982-10D8AD040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D6D66B-9341-35BA-0D8D-2B7D81EA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538AB-6DE2-996C-D863-BD966FA0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4880AD-1615-66CB-607D-62D69BE3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86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4D0834-3FCE-8A63-1B73-239D83234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7E8269-5562-E9BB-8A01-2B8E824B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E476E6-20B6-1763-D790-BF138F8D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90FBE1-75E5-F2EF-0724-124CF1AF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F73B4-F956-850E-EFE7-1EBAC815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558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5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3D39C-E9B7-43BE-EE26-08769A00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5856D-E6EE-FC38-8B22-8A3947C36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E15645-1151-5521-BD7A-3D5258A76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0F565-9C44-4780-8E00-8EA01DF7E70F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C0C794-75E9-47F6-3769-BBF378A68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2F563F-8C0B-CEA1-07EF-B533585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84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2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slide" Target="slide2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9.png"/><Relationship Id="rId7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1.png"/><Relationship Id="rId7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microsoft.com/office/2007/relationships/hdphoto" Target="../media/hdphoto1.wdp"/><Relationship Id="rId1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slide" Target="slide38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slide" Target="slide4.xml"/><Relationship Id="rId5" Type="http://schemas.openxmlformats.org/officeDocument/2006/relationships/image" Target="../media/image5.png"/><Relationship Id="rId15" Type="http://schemas.openxmlformats.org/officeDocument/2006/relationships/image" Target="../media/image2.png"/><Relationship Id="rId10" Type="http://schemas.microsoft.com/office/2007/relationships/hdphoto" Target="../media/hdphoto2.wdp"/><Relationship Id="rId19" Type="http://schemas.openxmlformats.org/officeDocument/2006/relationships/image" Target="../media/image10.png"/><Relationship Id="rId4" Type="http://schemas.openxmlformats.org/officeDocument/2006/relationships/slide" Target="slide28.xml"/><Relationship Id="rId9" Type="http://schemas.openxmlformats.org/officeDocument/2006/relationships/image" Target="../media/image4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3" Type="http://schemas.openxmlformats.org/officeDocument/2006/relationships/image" Target="../media/image103.pn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88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4" Type="http://schemas.openxmlformats.org/officeDocument/2006/relationships/image" Target="../media/image87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19.svg"/><Relationship Id="rId4" Type="http://schemas.openxmlformats.org/officeDocument/2006/relationships/image" Target="../media/image70.png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70.png"/><Relationship Id="rId9" Type="http://schemas.openxmlformats.org/officeDocument/2006/relationships/image" Target="../media/image11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1.png"/><Relationship Id="rId4" Type="http://schemas.openxmlformats.org/officeDocument/2006/relationships/image" Target="../media/image70.png"/><Relationship Id="rId9" Type="http://schemas.openxmlformats.org/officeDocument/2006/relationships/image" Target="../media/image1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6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7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34" Type="http://schemas.openxmlformats.org/officeDocument/2006/relationships/image" Target="../media/image41.jpeg"/><Relationship Id="rId7" Type="http://schemas.openxmlformats.org/officeDocument/2006/relationships/image" Target="../media/image14.jp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jpe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jpeg"/><Relationship Id="rId4" Type="http://schemas.openxmlformats.org/officeDocument/2006/relationships/slide" Target="slide2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jpeg"/><Relationship Id="rId8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4.pn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2.png"/><Relationship Id="rId5" Type="http://schemas.openxmlformats.org/officeDocument/2006/relationships/image" Target="../media/image137.png"/><Relationship Id="rId10" Type="http://schemas.openxmlformats.org/officeDocument/2006/relationships/slide" Target="slide2.xml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2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4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4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5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2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1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2.png"/><Relationship Id="rId5" Type="http://schemas.openxmlformats.org/officeDocument/2006/relationships/image" Target="../media/image115.png"/><Relationship Id="rId10" Type="http://schemas.openxmlformats.org/officeDocument/2006/relationships/slide" Target="slide2.xml"/><Relationship Id="rId4" Type="http://schemas.openxmlformats.org/officeDocument/2006/relationships/image" Target="../media/image70.png"/><Relationship Id="rId9" Type="http://schemas.openxmlformats.org/officeDocument/2006/relationships/image" Target="../media/image1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8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60.png"/><Relationship Id="rId9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.png"/><Relationship Id="rId3" Type="http://schemas.openxmlformats.org/officeDocument/2006/relationships/image" Target="../media/image164.png"/><Relationship Id="rId7" Type="http://schemas.openxmlformats.org/officeDocument/2006/relationships/image" Target="../media/image167.svg"/><Relationship Id="rId12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11" Type="http://schemas.openxmlformats.org/officeDocument/2006/relationships/image" Target="../media/image171.svg"/><Relationship Id="rId5" Type="http://schemas.openxmlformats.org/officeDocument/2006/relationships/hyperlink" Target="mailto:email@email.com.br" TargetMode="External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slide" Target="slide2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11" Type="http://schemas.openxmlformats.org/officeDocument/2006/relationships/image" Target="../media/image2.png"/><Relationship Id="rId5" Type="http://schemas.openxmlformats.org/officeDocument/2006/relationships/image" Target="../media/image64.png"/><Relationship Id="rId10" Type="http://schemas.openxmlformats.org/officeDocument/2006/relationships/slide" Target="slide2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DCF854-7CBE-18C5-D2F7-D600C667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CD9FFA7-ECB6-EFED-31D4-3CA0D9170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1" y="748145"/>
            <a:ext cx="4831231" cy="2563743"/>
          </a:xfrm>
          <a:prstGeom prst="rect">
            <a:avLst/>
          </a:prstGeom>
        </p:spPr>
      </p:pic>
      <p:sp>
        <p:nvSpPr>
          <p:cNvPr id="2" name="Google Shape;165;p20">
            <a:extLst>
              <a:ext uri="{FF2B5EF4-FFF2-40B4-BE49-F238E27FC236}">
                <a16:creationId xmlns:a16="http://schemas.microsoft.com/office/drawing/2014/main" id="{625CCDDF-C246-4BB9-3E05-AFB4516ADF7E}"/>
              </a:ext>
            </a:extLst>
          </p:cNvPr>
          <p:cNvSpPr/>
          <p:nvPr/>
        </p:nvSpPr>
        <p:spPr>
          <a:xfrm>
            <a:off x="-277474" y="2652038"/>
            <a:ext cx="5369515" cy="43434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Google Shape;165;p20">
            <a:extLst>
              <a:ext uri="{FF2B5EF4-FFF2-40B4-BE49-F238E27FC236}">
                <a16:creationId xmlns:a16="http://schemas.microsoft.com/office/drawing/2014/main" id="{6A21F709-E28E-76E7-5CC9-768174F643A6}"/>
              </a:ext>
            </a:extLst>
          </p:cNvPr>
          <p:cNvSpPr/>
          <p:nvPr/>
        </p:nvSpPr>
        <p:spPr>
          <a:xfrm>
            <a:off x="-224056" y="2728121"/>
            <a:ext cx="5439289" cy="434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765913" y="1058341"/>
            <a:ext cx="2729022" cy="521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Somos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C07C6-E204-7298-9E2D-BD965E41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3" y="2773750"/>
            <a:ext cx="938662" cy="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B403FD-5A0B-20C6-CA06-36AFE402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9" y="2754356"/>
            <a:ext cx="924966" cy="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4AEE318F-AD32-ACC9-1917-8EE9A049993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1441" y="2754209"/>
            <a:ext cx="924967" cy="245489"/>
          </a:xfrm>
          <a:prstGeom prst="rect">
            <a:avLst/>
          </a:prstGeom>
        </p:spPr>
      </p:pic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C58D5894-B97D-0A07-EE6F-CAC16DF95D36}"/>
              </a:ext>
            </a:extLst>
          </p:cNvPr>
          <p:cNvSpPr txBox="1">
            <a:spLocks/>
          </p:cNvSpPr>
          <p:nvPr/>
        </p:nvSpPr>
        <p:spPr>
          <a:xfrm>
            <a:off x="932167" y="3631505"/>
            <a:ext cx="3774118" cy="52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400" dirty="0">
                <a:solidFill>
                  <a:schemeClr val="lt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Soluções completas para sua empresa.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AE47F3-EE1E-5FA9-C7D3-94037A05ED06}"/>
              </a:ext>
            </a:extLst>
          </p:cNvPr>
          <p:cNvSpPr/>
          <p:nvPr/>
        </p:nvSpPr>
        <p:spPr>
          <a:xfrm>
            <a:off x="1029499" y="4152980"/>
            <a:ext cx="34082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83D5454-DD62-D369-5C93-4D9412868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7184" y="2773880"/>
            <a:ext cx="849448" cy="212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E5C0AF-495D-9658-253D-99E4BDDDC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3" y="1233792"/>
            <a:ext cx="7458353" cy="2510491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951139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8403433-20E4-1607-10D4-E814F0D5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088" y="3913219"/>
            <a:ext cx="3899820" cy="117155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B7CE0CB-9CE6-0A79-08F8-F011EF1D8A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926FF7-5538-C7A0-A5D3-1C630B5E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832" y="3185047"/>
            <a:ext cx="5816329" cy="1855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33065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8B203F-0E2C-02CC-62F1-4BF835D61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609" y="1329982"/>
            <a:ext cx="6446777" cy="163126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D02AAC55-95D9-5C61-C6DB-FAC28244B83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2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AACC53-EE58-5FB8-DC24-5CD59169D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726" y="1019312"/>
            <a:ext cx="6760548" cy="3104875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911C180-D128-57FD-7E4A-751DC4967C0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0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9F2D68-45BD-DF5A-8B8F-CBC6FFAF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8" y="3233386"/>
            <a:ext cx="4571998" cy="13734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33065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15C6B-F355-34AA-F16D-8ECB5EC4D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70" y="1149972"/>
            <a:ext cx="7155855" cy="188047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6601D1D-29CA-3404-9DDB-7D9239058EF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7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07B76F-D5C7-7321-0D71-119AF6C1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1" y="3964427"/>
            <a:ext cx="2850773" cy="11790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CA149B-4A15-F51A-3CA3-FDCF05C86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321" y="709268"/>
            <a:ext cx="6607358" cy="3013813"/>
          </a:xfrm>
          <a:prstGeom prst="rect">
            <a:avLst/>
          </a:prstGeom>
        </p:spPr>
      </p:pic>
      <p:sp>
        <p:nvSpPr>
          <p:cNvPr id="9" name="Google Shape;114;p17">
            <a:extLst>
              <a:ext uri="{FF2B5EF4-FFF2-40B4-BE49-F238E27FC236}">
                <a16:creationId xmlns:a16="http://schemas.microsoft.com/office/drawing/2014/main" id="{2680A1FC-F35D-64CC-1436-3B3E01432661}"/>
              </a:ext>
            </a:extLst>
          </p:cNvPr>
          <p:cNvSpPr txBox="1"/>
          <p:nvPr/>
        </p:nvSpPr>
        <p:spPr>
          <a:xfrm>
            <a:off x="2857985" y="404072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AD237A01-0D19-AC1F-4DFF-AF3A0143B8B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01F003C-69E0-4BBF-C244-52BEEF6C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53414E-C727-B5F4-81B0-BD13C546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064" y="1884527"/>
            <a:ext cx="3841872" cy="96847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959609" y="3676783"/>
            <a:ext cx="3255487" cy="236593"/>
          </a:xfrm>
          <a:prstGeom prst="rect">
            <a:avLst/>
          </a:prstGeom>
          <a:solidFill>
            <a:srgbClr val="EFDE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959609" y="3625817"/>
            <a:ext cx="332604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Simplificando processos e ampliando resultados</a:t>
            </a:r>
            <a:endParaRPr sz="1000" dirty="0">
              <a:solidFill>
                <a:schemeClr val="tx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B50AABA-0326-8DA6-79B2-010B5609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7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C8BB977-5E6B-B23F-470D-A624AACA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703825" y="766082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Preparando seu sistema para o futuro com a especialização em </a:t>
            </a:r>
            <a:r>
              <a:rPr lang="pt-B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825945" y="1455615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853874" y="1378885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91135598-D3DF-D737-F167-61806ADB698F}"/>
              </a:ext>
            </a:extLst>
          </p:cNvPr>
          <p:cNvSpPr txBox="1"/>
          <p:nvPr/>
        </p:nvSpPr>
        <p:spPr>
          <a:xfrm>
            <a:off x="703825" y="1826848"/>
            <a:ext cx="371577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Oferecemos uma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solução completa de DevOps para equipes SAP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centralizando informações do sistema para garantir dados de alta qualidade e otimizar recursos. Nossa plataforma incorpora aprendizado de máquina, automatizando a governança de códigos fonte ABAP. Disponibilizamos automação de transporte, governança de código, análise de riscos de liberações e controle de acesso, integrando-se às principais plataformas de fornecedores.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Incorporar práticas e ferramentas de DevOps à sua esteira de desenvolvimento permite que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sua equipe desenvolva tecnologia com mais agilidade, qualidade e segurança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450482-955A-6553-4EE3-8FC3A1E7A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450" y="1378885"/>
            <a:ext cx="3749605" cy="2677626"/>
          </a:xfrm>
          <a:prstGeom prst="rect">
            <a:avLst/>
          </a:prstGeom>
        </p:spPr>
      </p:pic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0EE42B0E-F099-3CB3-5A00-1E15A8B6F632}"/>
              </a:ext>
            </a:extLst>
          </p:cNvPr>
          <p:cNvSpPr txBox="1"/>
          <p:nvPr/>
        </p:nvSpPr>
        <p:spPr>
          <a:xfrm>
            <a:off x="5555561" y="2584450"/>
            <a:ext cx="819839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b="1" dirty="0" err="1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050" b="1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E948F54F-8688-A44A-0642-2370452C2558}"/>
              </a:ext>
            </a:extLst>
          </p:cNvPr>
          <p:cNvSpPr txBox="1"/>
          <p:nvPr/>
        </p:nvSpPr>
        <p:spPr>
          <a:xfrm>
            <a:off x="6511550" y="2505930"/>
            <a:ext cx="9179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Plataforma de DevOps para o ecossistema SAP</a:t>
            </a:r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1E60D5B3-EF38-4048-0820-F629B008896F}"/>
              </a:ext>
            </a:extLst>
          </p:cNvPr>
          <p:cNvSpPr txBox="1"/>
          <p:nvPr/>
        </p:nvSpPr>
        <p:spPr>
          <a:xfrm>
            <a:off x="5132307" y="1731169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Automação</a:t>
            </a:r>
          </a:p>
        </p:txBody>
      </p:sp>
      <p:sp>
        <p:nvSpPr>
          <p:cNvPr id="27" name="Google Shape;114;p17">
            <a:extLst>
              <a:ext uri="{FF2B5EF4-FFF2-40B4-BE49-F238E27FC236}">
                <a16:creationId xmlns:a16="http://schemas.microsoft.com/office/drawing/2014/main" id="{9D9D0D5E-F7EF-4B09-F899-B5BFA224F2F2}"/>
              </a:ext>
            </a:extLst>
          </p:cNvPr>
          <p:cNvSpPr txBox="1"/>
          <p:nvPr/>
        </p:nvSpPr>
        <p:spPr>
          <a:xfrm>
            <a:off x="6228565" y="1740982"/>
            <a:ext cx="429373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Agile</a:t>
            </a:r>
            <a:endParaRPr lang="pt-BR" sz="8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8" name="Google Shape;114;p17">
            <a:extLst>
              <a:ext uri="{FF2B5EF4-FFF2-40B4-BE49-F238E27FC236}">
                <a16:creationId xmlns:a16="http://schemas.microsoft.com/office/drawing/2014/main" id="{5F6CFB4E-B43E-27C0-D949-5982F81B853D}"/>
              </a:ext>
            </a:extLst>
          </p:cNvPr>
          <p:cNvSpPr txBox="1"/>
          <p:nvPr/>
        </p:nvSpPr>
        <p:spPr>
          <a:xfrm>
            <a:off x="7158550" y="1740982"/>
            <a:ext cx="516499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Testes</a:t>
            </a:r>
          </a:p>
        </p:txBody>
      </p:sp>
      <p:sp>
        <p:nvSpPr>
          <p:cNvPr id="29" name="Google Shape;114;p17">
            <a:extLst>
              <a:ext uri="{FF2B5EF4-FFF2-40B4-BE49-F238E27FC236}">
                <a16:creationId xmlns:a16="http://schemas.microsoft.com/office/drawing/2014/main" id="{4DF16C1E-AD0D-426D-C8F4-AA01F02E228F}"/>
              </a:ext>
            </a:extLst>
          </p:cNvPr>
          <p:cNvSpPr txBox="1"/>
          <p:nvPr/>
        </p:nvSpPr>
        <p:spPr>
          <a:xfrm>
            <a:off x="7598902" y="2563876"/>
            <a:ext cx="616857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Suporte</a:t>
            </a:r>
          </a:p>
        </p:txBody>
      </p:sp>
      <p:sp>
        <p:nvSpPr>
          <p:cNvPr id="30" name="Google Shape;114;p17">
            <a:extLst>
              <a:ext uri="{FF2B5EF4-FFF2-40B4-BE49-F238E27FC236}">
                <a16:creationId xmlns:a16="http://schemas.microsoft.com/office/drawing/2014/main" id="{0E814FD3-3FE7-8FBA-C1A4-557B1727DE53}"/>
              </a:ext>
            </a:extLst>
          </p:cNvPr>
          <p:cNvSpPr txBox="1"/>
          <p:nvPr/>
        </p:nvSpPr>
        <p:spPr>
          <a:xfrm>
            <a:off x="4668974" y="2563876"/>
            <a:ext cx="655876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Qualidade</a:t>
            </a:r>
          </a:p>
        </p:txBody>
      </p:sp>
      <p:sp>
        <p:nvSpPr>
          <p:cNvPr id="31" name="Google Shape;114;p17">
            <a:extLst>
              <a:ext uri="{FF2B5EF4-FFF2-40B4-BE49-F238E27FC236}">
                <a16:creationId xmlns:a16="http://schemas.microsoft.com/office/drawing/2014/main" id="{47B04360-224F-9557-B0AF-E5C18F7A50F8}"/>
              </a:ext>
            </a:extLst>
          </p:cNvPr>
          <p:cNvSpPr txBox="1"/>
          <p:nvPr/>
        </p:nvSpPr>
        <p:spPr>
          <a:xfrm>
            <a:off x="5132307" y="3388969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Integração</a:t>
            </a:r>
          </a:p>
        </p:txBody>
      </p:sp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74DE300-0DA0-B5D9-8044-CD7F55FDAE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93531EF0-19C0-2BB2-330E-5F0C3393A911}"/>
              </a:ext>
            </a:extLst>
          </p:cNvPr>
          <p:cNvSpPr txBox="1"/>
          <p:nvPr/>
        </p:nvSpPr>
        <p:spPr>
          <a:xfrm>
            <a:off x="6069707" y="3380463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Governança</a:t>
            </a: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7478FF26-53DB-C859-8872-5597D6189795}"/>
              </a:ext>
            </a:extLst>
          </p:cNvPr>
          <p:cNvSpPr txBox="1"/>
          <p:nvPr/>
        </p:nvSpPr>
        <p:spPr>
          <a:xfrm>
            <a:off x="7008401" y="3387728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Riscos</a:t>
            </a:r>
          </a:p>
        </p:txBody>
      </p:sp>
    </p:spTree>
    <p:extLst>
      <p:ext uri="{BB962C8B-B14F-4D97-AF65-F5344CB8AC3E}">
        <p14:creationId xmlns:p14="http://schemas.microsoft.com/office/powerpoint/2010/main" val="16816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6AD490-41FC-31BC-797B-15636A83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808626" y="1258465"/>
            <a:ext cx="1689337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939733" y="157674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demanda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939733" y="1778396"/>
            <a:ext cx="169875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Fluxo e controle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request´s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liberações.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agile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Kanban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demandas.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de demandas.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membros da demanda.</a:t>
            </a:r>
          </a:p>
        </p:txBody>
      </p:sp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2714112" y="596880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Explorando as funcionalidades essenciais do </a:t>
            </a:r>
            <a:r>
              <a:rPr lang="pt-B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366BD82-50EC-288E-A8B6-DC3A62EFB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348" y="1454506"/>
            <a:ext cx="166688" cy="14176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9A487D5-C986-AD75-A8A4-EA952124029E}"/>
              </a:ext>
            </a:extLst>
          </p:cNvPr>
          <p:cNvSpPr/>
          <p:nvPr/>
        </p:nvSpPr>
        <p:spPr>
          <a:xfrm>
            <a:off x="3638486" y="1258464"/>
            <a:ext cx="1889639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4;p17">
            <a:extLst>
              <a:ext uri="{FF2B5EF4-FFF2-40B4-BE49-F238E27FC236}">
                <a16:creationId xmlns:a16="http://schemas.microsoft.com/office/drawing/2014/main" id="{E4AC5DE6-CA78-2139-C09F-2527F1D0DA53}"/>
              </a:ext>
            </a:extLst>
          </p:cNvPr>
          <p:cNvSpPr txBox="1"/>
          <p:nvPr/>
        </p:nvSpPr>
        <p:spPr>
          <a:xfrm>
            <a:off x="3772459" y="1576746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Dashboard on-line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3E9F542-46CF-33BB-101D-BD07D118B19B}"/>
              </a:ext>
            </a:extLst>
          </p:cNvPr>
          <p:cNvSpPr txBox="1"/>
          <p:nvPr/>
        </p:nvSpPr>
        <p:spPr>
          <a:xfrm>
            <a:off x="3772459" y="1778395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Relatórios de auditoria (demanda, usuários, transportes e logs em geral).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retrabalho liberado.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redução de custo.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justificativas.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evolução do ambiente.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D57947-CC89-E3D6-225F-E964DD87CB22}"/>
              </a:ext>
            </a:extLst>
          </p:cNvPr>
          <p:cNvSpPr/>
          <p:nvPr/>
        </p:nvSpPr>
        <p:spPr>
          <a:xfrm>
            <a:off x="5671950" y="1258463"/>
            <a:ext cx="1698753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CD3692BC-E9F7-DE4F-78FD-B3FAE784CB5F}"/>
              </a:ext>
            </a:extLst>
          </p:cNvPr>
          <p:cNvSpPr txBox="1"/>
          <p:nvPr/>
        </p:nvSpPr>
        <p:spPr>
          <a:xfrm>
            <a:off x="5761473" y="1576745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usuários</a:t>
            </a:r>
          </a:p>
        </p:txBody>
      </p:sp>
      <p:sp>
        <p:nvSpPr>
          <p:cNvPr id="31" name="Google Shape;66;p14">
            <a:extLst>
              <a:ext uri="{FF2B5EF4-FFF2-40B4-BE49-F238E27FC236}">
                <a16:creationId xmlns:a16="http://schemas.microsoft.com/office/drawing/2014/main" id="{99973447-4D0D-D6FE-BA53-E03891568073}"/>
              </a:ext>
            </a:extLst>
          </p:cNvPr>
          <p:cNvSpPr txBox="1"/>
          <p:nvPr/>
        </p:nvSpPr>
        <p:spPr>
          <a:xfrm>
            <a:off x="5761473" y="1778394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usuários de DEV.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uso do ambiente.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validade de acesso.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usuário por consultoria.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atividades por usuário.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77E332B-845D-EF0A-4602-C42610D60A9E}"/>
              </a:ext>
            </a:extLst>
          </p:cNvPr>
          <p:cNvSpPr/>
          <p:nvPr/>
        </p:nvSpPr>
        <p:spPr>
          <a:xfrm>
            <a:off x="1934500" y="190455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94A2FF-B663-410E-5250-43E57C77C5FC}"/>
              </a:ext>
            </a:extLst>
          </p:cNvPr>
          <p:cNvSpPr/>
          <p:nvPr/>
        </p:nvSpPr>
        <p:spPr>
          <a:xfrm>
            <a:off x="1934500" y="20373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A15E3C2-E94B-826E-EF90-9938C36AA2F5}"/>
              </a:ext>
            </a:extLst>
          </p:cNvPr>
          <p:cNvSpPr/>
          <p:nvPr/>
        </p:nvSpPr>
        <p:spPr>
          <a:xfrm>
            <a:off x="1934500" y="21581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5A4EAE-DC6E-54E1-115A-42D7E4066018}"/>
              </a:ext>
            </a:extLst>
          </p:cNvPr>
          <p:cNvSpPr/>
          <p:nvPr/>
        </p:nvSpPr>
        <p:spPr>
          <a:xfrm>
            <a:off x="1934500" y="22780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8B018A-4EC3-AC26-58B8-0B012C8C9845}"/>
              </a:ext>
            </a:extLst>
          </p:cNvPr>
          <p:cNvSpPr/>
          <p:nvPr/>
        </p:nvSpPr>
        <p:spPr>
          <a:xfrm>
            <a:off x="1934500" y="24030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B58AABC-87F4-103A-DB97-F85A2DAE8F9C}"/>
              </a:ext>
            </a:extLst>
          </p:cNvPr>
          <p:cNvSpPr/>
          <p:nvPr/>
        </p:nvSpPr>
        <p:spPr>
          <a:xfrm>
            <a:off x="1934500" y="25254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5B1DD48-066A-AA78-0511-D7E5D4D19BB4}"/>
              </a:ext>
            </a:extLst>
          </p:cNvPr>
          <p:cNvSpPr/>
          <p:nvPr/>
        </p:nvSpPr>
        <p:spPr>
          <a:xfrm>
            <a:off x="3775607" y="191386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38CD17-6179-C289-6668-AFBAC1C841D4}"/>
              </a:ext>
            </a:extLst>
          </p:cNvPr>
          <p:cNvSpPr/>
          <p:nvPr/>
        </p:nvSpPr>
        <p:spPr>
          <a:xfrm>
            <a:off x="3777922" y="22780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815C5B4-932B-C36B-01D4-FC69AD397317}"/>
              </a:ext>
            </a:extLst>
          </p:cNvPr>
          <p:cNvSpPr/>
          <p:nvPr/>
        </p:nvSpPr>
        <p:spPr>
          <a:xfrm>
            <a:off x="3775607" y="23996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F3E6FA6-47D6-F23C-CE2E-06E8CADA8E6C}"/>
              </a:ext>
            </a:extLst>
          </p:cNvPr>
          <p:cNvSpPr/>
          <p:nvPr/>
        </p:nvSpPr>
        <p:spPr>
          <a:xfrm>
            <a:off x="3774171" y="252123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743A7A3-BD04-DC9B-BCAB-DF7DCD021D25}"/>
              </a:ext>
            </a:extLst>
          </p:cNvPr>
          <p:cNvSpPr/>
          <p:nvPr/>
        </p:nvSpPr>
        <p:spPr>
          <a:xfrm>
            <a:off x="3774170" y="26483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ACB38C4-DD4C-686D-A123-C014512055D1}"/>
              </a:ext>
            </a:extLst>
          </p:cNvPr>
          <p:cNvSpPr/>
          <p:nvPr/>
        </p:nvSpPr>
        <p:spPr>
          <a:xfrm>
            <a:off x="5766754" y="19138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DED0C29-8A89-61F1-2440-2B1318A664BB}"/>
              </a:ext>
            </a:extLst>
          </p:cNvPr>
          <p:cNvSpPr/>
          <p:nvPr/>
        </p:nvSpPr>
        <p:spPr>
          <a:xfrm>
            <a:off x="5766754" y="20344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421F2CC-A259-8210-8BDF-1DBE0998F25E}"/>
              </a:ext>
            </a:extLst>
          </p:cNvPr>
          <p:cNvSpPr/>
          <p:nvPr/>
        </p:nvSpPr>
        <p:spPr>
          <a:xfrm>
            <a:off x="5766754" y="215811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3EAEB474-6223-49D7-37D0-0FC7A41F9611}"/>
              </a:ext>
            </a:extLst>
          </p:cNvPr>
          <p:cNvSpPr/>
          <p:nvPr/>
        </p:nvSpPr>
        <p:spPr>
          <a:xfrm>
            <a:off x="5766754" y="22780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40CB958-E9E0-9662-AE10-1849C9D8B62D}"/>
              </a:ext>
            </a:extLst>
          </p:cNvPr>
          <p:cNvSpPr/>
          <p:nvPr/>
        </p:nvSpPr>
        <p:spPr>
          <a:xfrm>
            <a:off x="5766754" y="25212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DA23A7-8383-AC9F-C6B7-93ED389DC591}"/>
              </a:ext>
            </a:extLst>
          </p:cNvPr>
          <p:cNvSpPr/>
          <p:nvPr/>
        </p:nvSpPr>
        <p:spPr>
          <a:xfrm>
            <a:off x="1808626" y="2956126"/>
            <a:ext cx="1689337" cy="169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14;p17">
            <a:extLst>
              <a:ext uri="{FF2B5EF4-FFF2-40B4-BE49-F238E27FC236}">
                <a16:creationId xmlns:a16="http://schemas.microsoft.com/office/drawing/2014/main" id="{FC493B57-FD56-26C6-DCD9-3A4A5E7CACBC}"/>
              </a:ext>
            </a:extLst>
          </p:cNvPr>
          <p:cNvSpPr txBox="1"/>
          <p:nvPr/>
        </p:nvSpPr>
        <p:spPr>
          <a:xfrm>
            <a:off x="1939733" y="3274409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riscos</a:t>
            </a:r>
          </a:p>
        </p:txBody>
      </p:sp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3BBB564F-C7A7-E55A-5B4F-BB1447E2A1DB}"/>
              </a:ext>
            </a:extLst>
          </p:cNvPr>
          <p:cNvSpPr txBox="1"/>
          <p:nvPr/>
        </p:nvSpPr>
        <p:spPr>
          <a:xfrm>
            <a:off x="1939734" y="3476058"/>
            <a:ext cx="138133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riscos de transporte.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Previsão de DUMP no ambiente produtivo.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dependência de objetos.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Lista sequencial de transporte.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C14A60F-C8B9-9EBF-9598-327F66F973EC}"/>
              </a:ext>
            </a:extLst>
          </p:cNvPr>
          <p:cNvSpPr/>
          <p:nvPr/>
        </p:nvSpPr>
        <p:spPr>
          <a:xfrm>
            <a:off x="3638486" y="2956125"/>
            <a:ext cx="1889639" cy="169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114;p17">
            <a:extLst>
              <a:ext uri="{FF2B5EF4-FFF2-40B4-BE49-F238E27FC236}">
                <a16:creationId xmlns:a16="http://schemas.microsoft.com/office/drawing/2014/main" id="{F97C3E4C-CF91-858C-47E5-21ADD7856C7B}"/>
              </a:ext>
            </a:extLst>
          </p:cNvPr>
          <p:cNvSpPr txBox="1"/>
          <p:nvPr/>
        </p:nvSpPr>
        <p:spPr>
          <a:xfrm>
            <a:off x="3772459" y="327440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qualidade</a:t>
            </a:r>
          </a:p>
        </p:txBody>
      </p:sp>
      <p:sp>
        <p:nvSpPr>
          <p:cNvPr id="56" name="Google Shape;66;p14">
            <a:extLst>
              <a:ext uri="{FF2B5EF4-FFF2-40B4-BE49-F238E27FC236}">
                <a16:creationId xmlns:a16="http://schemas.microsoft.com/office/drawing/2014/main" id="{0246DC5E-567C-6E85-1111-C104E62FD67E}"/>
              </a:ext>
            </a:extLst>
          </p:cNvPr>
          <p:cNvSpPr txBox="1"/>
          <p:nvPr/>
        </p:nvSpPr>
        <p:spPr>
          <a:xfrm>
            <a:off x="3772459" y="3476057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Auditor de qualidade.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Machine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learning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avaliação.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QAManager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100% Automatizado.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Padronização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request´s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Notificações online ou e-mail.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Avaliador de qualidade do ambiente.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737AAD5-4CF8-5186-B3B0-16E03A602BE1}"/>
              </a:ext>
            </a:extLst>
          </p:cNvPr>
          <p:cNvSpPr/>
          <p:nvPr/>
        </p:nvSpPr>
        <p:spPr>
          <a:xfrm>
            <a:off x="5671950" y="2956125"/>
            <a:ext cx="1698753" cy="1695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Google Shape;114;p17">
            <a:extLst>
              <a:ext uri="{FF2B5EF4-FFF2-40B4-BE49-F238E27FC236}">
                <a16:creationId xmlns:a16="http://schemas.microsoft.com/office/drawing/2014/main" id="{C7456D49-C3C1-BFC7-D5A7-668B24C7E1C2}"/>
              </a:ext>
            </a:extLst>
          </p:cNvPr>
          <p:cNvSpPr txBox="1"/>
          <p:nvPr/>
        </p:nvSpPr>
        <p:spPr>
          <a:xfrm>
            <a:off x="5761473" y="327440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testes</a:t>
            </a:r>
          </a:p>
        </p:txBody>
      </p:sp>
      <p:sp>
        <p:nvSpPr>
          <p:cNvPr id="60" name="Google Shape;66;p14">
            <a:extLst>
              <a:ext uri="{FF2B5EF4-FFF2-40B4-BE49-F238E27FC236}">
                <a16:creationId xmlns:a16="http://schemas.microsoft.com/office/drawing/2014/main" id="{3EB9845A-1FCC-9019-98BE-AB66A68AB031}"/>
              </a:ext>
            </a:extLst>
          </p:cNvPr>
          <p:cNvSpPr txBox="1"/>
          <p:nvPr/>
        </p:nvSpPr>
        <p:spPr>
          <a:xfrm>
            <a:off x="5761474" y="3476056"/>
            <a:ext cx="1609230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testes unitários.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cobertura de código.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testes funcionais.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quebra de código.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testes de ambiente.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9D103D4-8424-EA2B-A16F-150404119B21}"/>
              </a:ext>
            </a:extLst>
          </p:cNvPr>
          <p:cNvSpPr/>
          <p:nvPr/>
        </p:nvSpPr>
        <p:spPr>
          <a:xfrm>
            <a:off x="1934500" y="36022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9B62D50-4919-4034-3B5A-212287E4BD77}"/>
              </a:ext>
            </a:extLst>
          </p:cNvPr>
          <p:cNvSpPr/>
          <p:nvPr/>
        </p:nvSpPr>
        <p:spPr>
          <a:xfrm>
            <a:off x="1934500" y="385577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6DD4DED-A58F-42C5-86B7-CA83DF20A723}"/>
              </a:ext>
            </a:extLst>
          </p:cNvPr>
          <p:cNvSpPr/>
          <p:nvPr/>
        </p:nvSpPr>
        <p:spPr>
          <a:xfrm>
            <a:off x="1934500" y="41007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AB74374D-1B6F-B232-C454-8B8AB233B151}"/>
              </a:ext>
            </a:extLst>
          </p:cNvPr>
          <p:cNvSpPr/>
          <p:nvPr/>
        </p:nvSpPr>
        <p:spPr>
          <a:xfrm>
            <a:off x="1934500" y="43457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3B7CBEB-D500-FA31-C08A-B9670197CAE0}"/>
              </a:ext>
            </a:extLst>
          </p:cNvPr>
          <p:cNvSpPr/>
          <p:nvPr/>
        </p:nvSpPr>
        <p:spPr>
          <a:xfrm>
            <a:off x="3775607" y="361152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788E4E0-07EE-2C5D-BCFA-20D2AD323316}"/>
              </a:ext>
            </a:extLst>
          </p:cNvPr>
          <p:cNvSpPr/>
          <p:nvPr/>
        </p:nvSpPr>
        <p:spPr>
          <a:xfrm>
            <a:off x="3777922" y="37271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95698104-8693-A791-AA02-849CEE48D146}"/>
              </a:ext>
            </a:extLst>
          </p:cNvPr>
          <p:cNvSpPr/>
          <p:nvPr/>
        </p:nvSpPr>
        <p:spPr>
          <a:xfrm>
            <a:off x="3775607" y="38482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5678495-0949-2B86-FAF1-47F97A66B88C}"/>
              </a:ext>
            </a:extLst>
          </p:cNvPr>
          <p:cNvSpPr/>
          <p:nvPr/>
        </p:nvSpPr>
        <p:spPr>
          <a:xfrm>
            <a:off x="3774171" y="3969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D96D8E4-9328-6559-B092-7B964244209B}"/>
              </a:ext>
            </a:extLst>
          </p:cNvPr>
          <p:cNvSpPr/>
          <p:nvPr/>
        </p:nvSpPr>
        <p:spPr>
          <a:xfrm>
            <a:off x="3774170" y="40970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1FC841B7-6878-C691-96DA-01A94D021842}"/>
              </a:ext>
            </a:extLst>
          </p:cNvPr>
          <p:cNvSpPr/>
          <p:nvPr/>
        </p:nvSpPr>
        <p:spPr>
          <a:xfrm>
            <a:off x="5766754" y="36115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1CA23E6-FDD2-0FAA-3C9A-382C059AE6E9}"/>
              </a:ext>
            </a:extLst>
          </p:cNvPr>
          <p:cNvSpPr/>
          <p:nvPr/>
        </p:nvSpPr>
        <p:spPr>
          <a:xfrm>
            <a:off x="5766754" y="37320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18025207-A6BA-6407-739A-8ED5592B5673}"/>
              </a:ext>
            </a:extLst>
          </p:cNvPr>
          <p:cNvSpPr/>
          <p:nvPr/>
        </p:nvSpPr>
        <p:spPr>
          <a:xfrm>
            <a:off x="5766754" y="39757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FC51DC-7A0A-8934-511B-8C1734DE3ABC}"/>
              </a:ext>
            </a:extLst>
          </p:cNvPr>
          <p:cNvSpPr/>
          <p:nvPr/>
        </p:nvSpPr>
        <p:spPr>
          <a:xfrm>
            <a:off x="5766754" y="40970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E22C3D-EAE9-BB12-5CA2-8B4715BD89CF}"/>
              </a:ext>
            </a:extLst>
          </p:cNvPr>
          <p:cNvSpPr/>
          <p:nvPr/>
        </p:nvSpPr>
        <p:spPr>
          <a:xfrm>
            <a:off x="3774170" y="421818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B6C849E-028B-6A34-B312-AD98DA429247}"/>
              </a:ext>
            </a:extLst>
          </p:cNvPr>
          <p:cNvSpPr/>
          <p:nvPr/>
        </p:nvSpPr>
        <p:spPr>
          <a:xfrm>
            <a:off x="5766754" y="421818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984" y="365847"/>
            <a:ext cx="258030" cy="232944"/>
          </a:xfrm>
          <a:prstGeom prst="rect">
            <a:avLst/>
          </a:prstGeom>
        </p:spPr>
      </p:pic>
      <p:pic>
        <p:nvPicPr>
          <p:cNvPr id="83" name="Gráfico 82">
            <a:extLst>
              <a:ext uri="{FF2B5EF4-FFF2-40B4-BE49-F238E27FC236}">
                <a16:creationId xmlns:a16="http://schemas.microsoft.com/office/drawing/2014/main" id="{8102C65F-E784-1162-C184-1A858D7AB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4769" y="1454506"/>
            <a:ext cx="122239" cy="122239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04B5297E-4F4F-44B1-9F82-1FB357546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9675" y="1454505"/>
            <a:ext cx="122239" cy="122239"/>
          </a:xfrm>
          <a:prstGeom prst="rect">
            <a:avLst/>
          </a:prstGeom>
        </p:spPr>
      </p:pic>
      <p:pic>
        <p:nvPicPr>
          <p:cNvPr id="88" name="Gráfico 87">
            <a:extLst>
              <a:ext uri="{FF2B5EF4-FFF2-40B4-BE49-F238E27FC236}">
                <a16:creationId xmlns:a16="http://schemas.microsoft.com/office/drawing/2014/main" id="{6735971E-C888-A4D8-757A-0633CC709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0348" y="3152167"/>
            <a:ext cx="122240" cy="122240"/>
          </a:xfrm>
          <a:prstGeom prst="rect">
            <a:avLst/>
          </a:prstGeom>
        </p:spPr>
      </p:pic>
      <p:pic>
        <p:nvPicPr>
          <p:cNvPr id="90" name="Gráfico 89">
            <a:extLst>
              <a:ext uri="{FF2B5EF4-FFF2-40B4-BE49-F238E27FC236}">
                <a16:creationId xmlns:a16="http://schemas.microsoft.com/office/drawing/2014/main" id="{5E19C6D0-B3E3-93D5-D894-A15C31B50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64769" y="3139898"/>
            <a:ext cx="150095" cy="150095"/>
          </a:xfrm>
          <a:prstGeom prst="rect">
            <a:avLst/>
          </a:prstGeom>
        </p:spPr>
      </p:pic>
      <p:pic>
        <p:nvPicPr>
          <p:cNvPr id="92" name="Gráfico 91">
            <a:extLst>
              <a:ext uri="{FF2B5EF4-FFF2-40B4-BE49-F238E27FC236}">
                <a16:creationId xmlns:a16="http://schemas.microsoft.com/office/drawing/2014/main" id="{C74A5CF1-E0F4-0384-2275-905F7D7E7C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6008" y="3156742"/>
            <a:ext cx="129572" cy="129572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003A0C42-16F7-2814-2A76-FDE2D0DEC75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113">
            <a:extLst>
              <a:ext uri="{FF2B5EF4-FFF2-40B4-BE49-F238E27FC236}">
                <a16:creationId xmlns:a16="http://schemas.microsoft.com/office/drawing/2014/main" id="{84F2F365-726E-7A92-B9C4-F94120FD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96B29CD1-3465-31D6-7B45-0307C58E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5655"/>
            <a:ext cx="7483112" cy="3415446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5467472" y="1213537"/>
            <a:ext cx="284213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demandas em ambiente SAP com agilidade</a:t>
            </a: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294" y="861854"/>
            <a:ext cx="258030" cy="232944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559B6237-7500-8461-0C82-699AB43A3BDF}"/>
              </a:ext>
            </a:extLst>
          </p:cNvPr>
          <p:cNvSpPr/>
          <p:nvPr/>
        </p:nvSpPr>
        <p:spPr>
          <a:xfrm>
            <a:off x="5582980" y="2077634"/>
            <a:ext cx="2212280" cy="2176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4" name="Google Shape;114;p17">
            <a:extLst>
              <a:ext uri="{FF2B5EF4-FFF2-40B4-BE49-F238E27FC236}">
                <a16:creationId xmlns:a16="http://schemas.microsoft.com/office/drawing/2014/main" id="{E0F64723-FCA7-8199-1160-E297FB69CAB0}"/>
              </a:ext>
            </a:extLst>
          </p:cNvPr>
          <p:cNvSpPr txBox="1"/>
          <p:nvPr/>
        </p:nvSpPr>
        <p:spPr>
          <a:xfrm>
            <a:off x="5708201" y="215461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Exemplos:</a:t>
            </a:r>
          </a:p>
        </p:txBody>
      </p:sp>
      <p:sp>
        <p:nvSpPr>
          <p:cNvPr id="95" name="Google Shape;66;p14">
            <a:extLst>
              <a:ext uri="{FF2B5EF4-FFF2-40B4-BE49-F238E27FC236}">
                <a16:creationId xmlns:a16="http://schemas.microsoft.com/office/drawing/2014/main" id="{06273571-50AE-BF44-36C8-C5C95097E283}"/>
              </a:ext>
            </a:extLst>
          </p:cNvPr>
          <p:cNvSpPr txBox="1"/>
          <p:nvPr/>
        </p:nvSpPr>
        <p:spPr>
          <a:xfrm>
            <a:off x="5828851" y="2356266"/>
            <a:ext cx="1852109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Criação das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Transporte das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qualidade;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riscos;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Cobertura de testes unitários;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API Criação da demanda aberta para integração com seu sistema de chamados, incidentes 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Gmud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Fluxos e aprovações geridos pela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QADevOps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22477DEC-84A7-DCA3-7EBC-59DE7E59590B}"/>
              </a:ext>
            </a:extLst>
          </p:cNvPr>
          <p:cNvSpPr/>
          <p:nvPr/>
        </p:nvSpPr>
        <p:spPr>
          <a:xfrm>
            <a:off x="5805991" y="25233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9346024D-4519-59C1-21DC-F80516010ACD}"/>
              </a:ext>
            </a:extLst>
          </p:cNvPr>
          <p:cNvSpPr/>
          <p:nvPr/>
        </p:nvSpPr>
        <p:spPr>
          <a:xfrm>
            <a:off x="5805990" y="26754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AD7990A6-CF1D-233A-CF36-E4A6C4636475}"/>
              </a:ext>
            </a:extLst>
          </p:cNvPr>
          <p:cNvSpPr/>
          <p:nvPr/>
        </p:nvSpPr>
        <p:spPr>
          <a:xfrm>
            <a:off x="5805990" y="28382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764CD4FF-1B12-BA75-EBED-D347F626A94C}"/>
              </a:ext>
            </a:extLst>
          </p:cNvPr>
          <p:cNvSpPr/>
          <p:nvPr/>
        </p:nvSpPr>
        <p:spPr>
          <a:xfrm>
            <a:off x="5805989" y="2995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AED4FDDA-B641-96C1-A5D9-07255F4B84F3}"/>
              </a:ext>
            </a:extLst>
          </p:cNvPr>
          <p:cNvSpPr/>
          <p:nvPr/>
        </p:nvSpPr>
        <p:spPr>
          <a:xfrm>
            <a:off x="5805989" y="31585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F7A9F1B0-C8B8-DFE8-00F0-B40584396380}"/>
              </a:ext>
            </a:extLst>
          </p:cNvPr>
          <p:cNvSpPr/>
          <p:nvPr/>
        </p:nvSpPr>
        <p:spPr>
          <a:xfrm>
            <a:off x="5805989" y="331442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0AE9DEFA-6811-7002-1713-6FCDE5915C89}"/>
              </a:ext>
            </a:extLst>
          </p:cNvPr>
          <p:cNvSpPr/>
          <p:nvPr/>
        </p:nvSpPr>
        <p:spPr>
          <a:xfrm>
            <a:off x="5805989" y="379404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4AE159FD-EE1D-F5D2-9F07-45DB7DF042C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758649-E553-6709-617F-3B364201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86AEF1-FE5D-7F42-005D-1887BE94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48" y="1127760"/>
            <a:ext cx="6387052" cy="288798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788793" y="1213537"/>
            <a:ext cx="20458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Dashboard on-line do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ambiente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 SAP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614" y="861854"/>
            <a:ext cx="258030" cy="232944"/>
          </a:xfrm>
          <a:prstGeom prst="rect">
            <a:avLst/>
          </a:prstGeom>
        </p:spPr>
      </p:pic>
      <p:sp>
        <p:nvSpPr>
          <p:cNvPr id="95" name="Google Shape;66;p14">
            <a:extLst>
              <a:ext uri="{FF2B5EF4-FFF2-40B4-BE49-F238E27FC236}">
                <a16:creationId xmlns:a16="http://schemas.microsoft.com/office/drawing/2014/main" id="{06273571-50AE-BF44-36C8-C5C95097E283}"/>
              </a:ext>
            </a:extLst>
          </p:cNvPr>
          <p:cNvSpPr txBox="1"/>
          <p:nvPr/>
        </p:nvSpPr>
        <p:spPr>
          <a:xfrm>
            <a:off x="788793" y="1856042"/>
            <a:ext cx="1878207" cy="20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Atualmente, contamos com 17 indicadores, que podem ser agrupados e distribuídos conforme a demanda ou perfil de acesso.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Além disso, oferecemos a flexibilidade de criar dashboards personalizados.</a:t>
            </a:r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88A8B32-76A2-4C1C-EFD9-AB5367436A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3B0534E-9E0B-C502-718F-5D64187E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Icon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D7456A3F-F848-F019-F9E4-6CE0C887FC4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375" y="4219452"/>
            <a:ext cx="924967" cy="245489"/>
          </a:xfrm>
          <a:prstGeom prst="rect">
            <a:avLst/>
          </a:prstGeom>
        </p:spPr>
      </p:pic>
      <p:pic>
        <p:nvPicPr>
          <p:cNvPr id="9" name="Picture 4" descr="Icon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E82F548-08BF-C921-F7F8-91D772F523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4286" y="2177137"/>
            <a:ext cx="924967" cy="245489"/>
          </a:xfrm>
          <a:prstGeom prst="rect">
            <a:avLst/>
          </a:prstGeom>
        </p:spPr>
      </p:pic>
      <p:pic>
        <p:nvPicPr>
          <p:cNvPr id="12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B22BC506-99B5-4196-63E1-C74F8B3D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72" y="3063285"/>
            <a:ext cx="924966" cy="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03475766-6C29-BF69-F1B0-ADE80AC2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8" y="2215022"/>
            <a:ext cx="938662" cy="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4"/>
          <p:cNvSpPr txBox="1"/>
          <p:nvPr/>
        </p:nvSpPr>
        <p:spPr>
          <a:xfrm>
            <a:off x="655831" y="4418515"/>
            <a:ext cx="359148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Oferecemos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alocação de profissionais especializados em diversas tecnologias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para desenvolver soluções digitais de alto impacto, atendendo às demandas do mercado.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" name="Google Shape;65;p14">
            <a:hlinkClick r:id="rId4" action="ppaction://hlinksldjump"/>
            <a:extLst>
              <a:ext uri="{FF2B5EF4-FFF2-40B4-BE49-F238E27FC236}">
                <a16:creationId xmlns:a16="http://schemas.microsoft.com/office/drawing/2014/main" id="{2A5EFBAC-E106-35FE-4352-8CF4289E0F1F}"/>
              </a:ext>
            </a:extLst>
          </p:cNvPr>
          <p:cNvSpPr txBox="1"/>
          <p:nvPr/>
        </p:nvSpPr>
        <p:spPr>
          <a:xfrm>
            <a:off x="1629254" y="4163093"/>
            <a:ext cx="19978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 panose="020B0604020202020204" charset="0"/>
                <a:sym typeface="Anek Gujarati"/>
              </a:rPr>
              <a:t>Outsourcing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6D2387F1-A25B-D110-6323-B5D5AAB2F3B3}"/>
              </a:ext>
            </a:extLst>
          </p:cNvPr>
          <p:cNvSpPr txBox="1"/>
          <p:nvPr/>
        </p:nvSpPr>
        <p:spPr>
          <a:xfrm>
            <a:off x="4976847" y="2370332"/>
            <a:ext cx="367947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Desenvolvemos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soluções personalizadas com escopo fechado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que otimizam processos internos, automatizam tarefas e introduzem inovações para impulsionar o seu negócio à frente da concorrência.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5" name="Google Shape;65;p14">
            <a:hlinkClick r:id="rId7" action="ppaction://hlinksldjump"/>
            <a:extLst>
              <a:ext uri="{FF2B5EF4-FFF2-40B4-BE49-F238E27FC236}">
                <a16:creationId xmlns:a16="http://schemas.microsoft.com/office/drawing/2014/main" id="{B1689BE7-9FF6-D4E3-E1F1-5AAD4C61F953}"/>
              </a:ext>
            </a:extLst>
          </p:cNvPr>
          <p:cNvSpPr txBox="1"/>
          <p:nvPr/>
        </p:nvSpPr>
        <p:spPr>
          <a:xfrm>
            <a:off x="5943497" y="2122742"/>
            <a:ext cx="151072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7B119EA7-29AA-3560-81C2-DD5813743985}"/>
              </a:ext>
            </a:extLst>
          </p:cNvPr>
          <p:cNvSpPr txBox="1"/>
          <p:nvPr/>
        </p:nvSpPr>
        <p:spPr>
          <a:xfrm>
            <a:off x="655832" y="3238089"/>
            <a:ext cx="391616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Nossa plataforma DevOps SAP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automatiza o review de código ABAP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, possibilitando a redução de custos, diminuição do tempo de execução de processos e aumento da performance das áreas de negócio.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Impulsione também seus negócios através de nossa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Fábrica e Outsourcing especialista em SAP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.</a:t>
            </a:r>
            <a:endParaRPr kumimoji="0" lang="pt-B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0946B78D-8FFC-54E7-9517-D3300F5D54AC}"/>
              </a:ext>
            </a:extLst>
          </p:cNvPr>
          <p:cNvSpPr txBox="1"/>
          <p:nvPr/>
        </p:nvSpPr>
        <p:spPr>
          <a:xfrm>
            <a:off x="655831" y="2376406"/>
            <a:ext cx="388311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 APIPASS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simplifica integrações complexas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e acelera a transformação digital com seu iPaaS low-code, mais de 900 conectores e aumento de até 80% na produtividade.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3" name="Picture 7" descr="Logo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86320850-41D2-BB26-81B4-8426462818E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1DBB12C-A7B0-B015-6E83-EB0575FB7B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5012851" y="3107948"/>
            <a:ext cx="849448" cy="212362"/>
          </a:xfrm>
          <a:prstGeom prst="rect">
            <a:avLst/>
          </a:prstGeom>
        </p:spPr>
      </p:pic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A8B979A0-6FE2-A9FE-1FF1-F34D7F985E59}"/>
              </a:ext>
            </a:extLst>
          </p:cNvPr>
          <p:cNvSpPr txBox="1"/>
          <p:nvPr/>
        </p:nvSpPr>
        <p:spPr>
          <a:xfrm>
            <a:off x="4976847" y="3234614"/>
            <a:ext cx="334683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Empresa com sede na Europa na qual atendemos a todo portifólio do grupo Simplex para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projetos internacionais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22" name="Picture 7" descr="Logo&#10;&#10;Description automatically generated">
            <a:extLst>
              <a:ext uri="{FF2B5EF4-FFF2-40B4-BE49-F238E27FC236}">
                <a16:creationId xmlns:a16="http://schemas.microsoft.com/office/drawing/2014/main" id="{FCE8ED74-3ECC-D24A-8875-11254D76F4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170" y="-59447"/>
            <a:ext cx="3303450" cy="1753010"/>
          </a:xfrm>
          <a:prstGeom prst="rect">
            <a:avLst/>
          </a:prstGeom>
        </p:spPr>
      </p:pic>
      <p:sp>
        <p:nvSpPr>
          <p:cNvPr id="23" name="Google Shape;165;p20">
            <a:extLst>
              <a:ext uri="{FF2B5EF4-FFF2-40B4-BE49-F238E27FC236}">
                <a16:creationId xmlns:a16="http://schemas.microsoft.com/office/drawing/2014/main" id="{BF623007-BFA5-6808-98DA-45D002D26B1C}"/>
              </a:ext>
            </a:extLst>
          </p:cNvPr>
          <p:cNvSpPr/>
          <p:nvPr/>
        </p:nvSpPr>
        <p:spPr>
          <a:xfrm>
            <a:off x="572297" y="1215307"/>
            <a:ext cx="3671512" cy="29698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165;p20">
            <a:extLst>
              <a:ext uri="{FF2B5EF4-FFF2-40B4-BE49-F238E27FC236}">
                <a16:creationId xmlns:a16="http://schemas.microsoft.com/office/drawing/2014/main" id="{15252A7C-B157-3365-24A4-05ECB9C2DFBF}"/>
              </a:ext>
            </a:extLst>
          </p:cNvPr>
          <p:cNvSpPr/>
          <p:nvPr/>
        </p:nvSpPr>
        <p:spPr>
          <a:xfrm>
            <a:off x="647780" y="1291390"/>
            <a:ext cx="3719221" cy="29698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56;p13">
            <a:extLst>
              <a:ext uri="{FF2B5EF4-FFF2-40B4-BE49-F238E27FC236}">
                <a16:creationId xmlns:a16="http://schemas.microsoft.com/office/drawing/2014/main" id="{9C941A57-ADD3-289E-1DD3-972E48456293}"/>
              </a:ext>
            </a:extLst>
          </p:cNvPr>
          <p:cNvSpPr txBox="1">
            <a:spLocks/>
          </p:cNvSpPr>
          <p:nvPr/>
        </p:nvSpPr>
        <p:spPr>
          <a:xfrm>
            <a:off x="780679" y="200664"/>
            <a:ext cx="1866023" cy="35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0"/>
                <a:ea typeface="Anek Gujarati"/>
                <a:cs typeface="Anek Gujarati"/>
                <a:sym typeface="Anek Gujarati"/>
              </a:rPr>
              <a:t>Somos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9" name="Google Shape;56;p13">
            <a:extLst>
              <a:ext uri="{FF2B5EF4-FFF2-40B4-BE49-F238E27FC236}">
                <a16:creationId xmlns:a16="http://schemas.microsoft.com/office/drawing/2014/main" id="{8F7B9B6D-E9AF-532C-286E-CCE58B3DBB83}"/>
              </a:ext>
            </a:extLst>
          </p:cNvPr>
          <p:cNvSpPr txBox="1">
            <a:spLocks/>
          </p:cNvSpPr>
          <p:nvPr/>
        </p:nvSpPr>
        <p:spPr>
          <a:xfrm>
            <a:off x="666888" y="1602681"/>
            <a:ext cx="4129158" cy="35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0"/>
                <a:ea typeface="Anek Gujarati"/>
                <a:cs typeface="Anek Gujarati"/>
                <a:sym typeface="Anek Gujarati"/>
              </a:rPr>
              <a:t>Soluções completas para sua empresa.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8660333-5A0D-CE3A-2BA3-BF780E73BEEB}"/>
              </a:ext>
            </a:extLst>
          </p:cNvPr>
          <p:cNvSpPr/>
          <p:nvPr/>
        </p:nvSpPr>
        <p:spPr>
          <a:xfrm>
            <a:off x="760195" y="1940962"/>
            <a:ext cx="34082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BFA7D9E-DCAD-D520-FDF7-B4F13F6AB2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8" y="1253549"/>
            <a:ext cx="632465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Uma imagem contendo comida, placa, desenho, pare&#10;&#10;Descrição gerada automaticamente">
            <a:extLst>
              <a:ext uri="{FF2B5EF4-FFF2-40B4-BE49-F238E27FC236}">
                <a16:creationId xmlns:a16="http://schemas.microsoft.com/office/drawing/2014/main" id="{B09BC06D-1504-B25E-7998-80AB3C06938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15" y="1227307"/>
            <a:ext cx="700099" cy="17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E7D0217B-B81E-67B2-5661-EDC1C32C7D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155" y="1264458"/>
            <a:ext cx="580826" cy="1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26FF0C3-8C7F-7753-DA99-4D7CF8B73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2" y="1238893"/>
            <a:ext cx="632464" cy="161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54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DD08B9-D00D-3512-D87A-9002A39B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7985"/>
            <a:ext cx="9175973" cy="51614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072078" y="1484897"/>
            <a:ext cx="2396075" cy="1435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203185" y="1803179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Segurança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203185" y="2004828"/>
            <a:ext cx="2214473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dos usuários de desenvolvimento;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validade de acesso do ambiente;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dos desenvolvimentos ABAP;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segurança dos desenvolvimentos;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disponibilidade da produção.</a:t>
            </a:r>
          </a:p>
        </p:txBody>
      </p:sp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2714112" y="890083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se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ganha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com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9A487D5-C986-AD75-A8A4-EA952124029E}"/>
              </a:ext>
            </a:extLst>
          </p:cNvPr>
          <p:cNvSpPr/>
          <p:nvPr/>
        </p:nvSpPr>
        <p:spPr>
          <a:xfrm>
            <a:off x="3542353" y="1484896"/>
            <a:ext cx="2443227" cy="143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4;p17">
            <a:extLst>
              <a:ext uri="{FF2B5EF4-FFF2-40B4-BE49-F238E27FC236}">
                <a16:creationId xmlns:a16="http://schemas.microsoft.com/office/drawing/2014/main" id="{E4AC5DE6-CA78-2139-C09F-2527F1D0DA53}"/>
              </a:ext>
            </a:extLst>
          </p:cNvPr>
          <p:cNvSpPr txBox="1"/>
          <p:nvPr/>
        </p:nvSpPr>
        <p:spPr>
          <a:xfrm>
            <a:off x="3676326" y="180317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Governança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3E9F542-46CF-33BB-101D-BD07D118B19B}"/>
              </a:ext>
            </a:extLst>
          </p:cNvPr>
          <p:cNvSpPr txBox="1"/>
          <p:nvPr/>
        </p:nvSpPr>
        <p:spPr>
          <a:xfrm>
            <a:off x="3676326" y="2004827"/>
            <a:ext cx="2309254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qualidade do código ABAP;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da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manutenabilidade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suporte;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do tempo/custo de teste de sistema;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do custo com retrabalho;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DUMPs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em produção.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77E332B-845D-EF0A-4602-C42610D60A9E}"/>
              </a:ext>
            </a:extLst>
          </p:cNvPr>
          <p:cNvSpPr/>
          <p:nvPr/>
        </p:nvSpPr>
        <p:spPr>
          <a:xfrm>
            <a:off x="1197952" y="21309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94A2FF-B663-410E-5250-43E57C77C5FC}"/>
              </a:ext>
            </a:extLst>
          </p:cNvPr>
          <p:cNvSpPr/>
          <p:nvPr/>
        </p:nvSpPr>
        <p:spPr>
          <a:xfrm>
            <a:off x="1197952" y="22637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A15E3C2-E94B-826E-EF90-9938C36AA2F5}"/>
              </a:ext>
            </a:extLst>
          </p:cNvPr>
          <p:cNvSpPr/>
          <p:nvPr/>
        </p:nvSpPr>
        <p:spPr>
          <a:xfrm>
            <a:off x="1197952" y="23845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5A4EAE-DC6E-54E1-115A-42D7E4066018}"/>
              </a:ext>
            </a:extLst>
          </p:cNvPr>
          <p:cNvSpPr/>
          <p:nvPr/>
        </p:nvSpPr>
        <p:spPr>
          <a:xfrm>
            <a:off x="1197952" y="250450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8B018A-4EC3-AC26-58B8-0B012C8C9845}"/>
              </a:ext>
            </a:extLst>
          </p:cNvPr>
          <p:cNvSpPr/>
          <p:nvPr/>
        </p:nvSpPr>
        <p:spPr>
          <a:xfrm>
            <a:off x="1197952" y="26295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5B1DD48-066A-AA78-0511-D7E5D4D19BB4}"/>
              </a:ext>
            </a:extLst>
          </p:cNvPr>
          <p:cNvSpPr/>
          <p:nvPr/>
        </p:nvSpPr>
        <p:spPr>
          <a:xfrm>
            <a:off x="3679474" y="21402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38CD17-6179-C289-6668-AFBAC1C841D4}"/>
              </a:ext>
            </a:extLst>
          </p:cNvPr>
          <p:cNvSpPr/>
          <p:nvPr/>
        </p:nvSpPr>
        <p:spPr>
          <a:xfrm>
            <a:off x="3681789" y="25045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815C5B4-932B-C36B-01D4-FC69AD397317}"/>
              </a:ext>
            </a:extLst>
          </p:cNvPr>
          <p:cNvSpPr/>
          <p:nvPr/>
        </p:nvSpPr>
        <p:spPr>
          <a:xfrm>
            <a:off x="3679474" y="2626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F3E6FA6-47D6-F23C-CE2E-06E8CADA8E6C}"/>
              </a:ext>
            </a:extLst>
          </p:cNvPr>
          <p:cNvSpPr/>
          <p:nvPr/>
        </p:nvSpPr>
        <p:spPr>
          <a:xfrm>
            <a:off x="3678038" y="27476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DA23A7-8383-AC9F-C6B7-93ED389DC591}"/>
              </a:ext>
            </a:extLst>
          </p:cNvPr>
          <p:cNvSpPr/>
          <p:nvPr/>
        </p:nvSpPr>
        <p:spPr>
          <a:xfrm>
            <a:off x="2322488" y="2988400"/>
            <a:ext cx="1689337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14;p17">
            <a:extLst>
              <a:ext uri="{FF2B5EF4-FFF2-40B4-BE49-F238E27FC236}">
                <a16:creationId xmlns:a16="http://schemas.microsoft.com/office/drawing/2014/main" id="{FC493B57-FD56-26C6-DCD9-3A4A5E7CACBC}"/>
              </a:ext>
            </a:extLst>
          </p:cNvPr>
          <p:cNvSpPr txBox="1"/>
          <p:nvPr/>
        </p:nvSpPr>
        <p:spPr>
          <a:xfrm>
            <a:off x="2453595" y="3306682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Produtividade e Performance</a:t>
            </a:r>
          </a:p>
        </p:txBody>
      </p:sp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3BBB564F-C7A7-E55A-5B4F-BB1447E2A1DB}"/>
              </a:ext>
            </a:extLst>
          </p:cNvPr>
          <p:cNvSpPr txBox="1"/>
          <p:nvPr/>
        </p:nvSpPr>
        <p:spPr>
          <a:xfrm>
            <a:off x="2453595" y="3631991"/>
            <a:ext cx="138198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Melhoria continua do ambiente de produção;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Melhoria de performance dos sistemas SAP;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agilidade no processo de DEV.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C14A60F-C8B9-9EBF-9598-327F66F973EC}"/>
              </a:ext>
            </a:extLst>
          </p:cNvPr>
          <p:cNvSpPr/>
          <p:nvPr/>
        </p:nvSpPr>
        <p:spPr>
          <a:xfrm>
            <a:off x="4096990" y="2988399"/>
            <a:ext cx="2605352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114;p17">
            <a:extLst>
              <a:ext uri="{FF2B5EF4-FFF2-40B4-BE49-F238E27FC236}">
                <a16:creationId xmlns:a16="http://schemas.microsoft.com/office/drawing/2014/main" id="{F97C3E4C-CF91-858C-47E5-21ADD7856C7B}"/>
              </a:ext>
            </a:extLst>
          </p:cNvPr>
          <p:cNvSpPr txBox="1"/>
          <p:nvPr/>
        </p:nvSpPr>
        <p:spPr>
          <a:xfrm>
            <a:off x="4230963" y="3306681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</a:t>
            </a:r>
          </a:p>
        </p:txBody>
      </p:sp>
      <p:sp>
        <p:nvSpPr>
          <p:cNvPr id="56" name="Google Shape;66;p14">
            <a:extLst>
              <a:ext uri="{FF2B5EF4-FFF2-40B4-BE49-F238E27FC236}">
                <a16:creationId xmlns:a16="http://schemas.microsoft.com/office/drawing/2014/main" id="{0246DC5E-567C-6E85-1111-C104E62FD67E}"/>
              </a:ext>
            </a:extLst>
          </p:cNvPr>
          <p:cNvSpPr txBox="1"/>
          <p:nvPr/>
        </p:nvSpPr>
        <p:spPr>
          <a:xfrm>
            <a:off x="4230963" y="3508330"/>
            <a:ext cx="247137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da entrega de valor para o usuário;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agilidade, estabilidade e performance para áreas de negócios;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Amadurecimento dos ciclos e processos de desenvolvimentos;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custos operacionais e técnicos.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737AAD5-4CF8-5186-B3B0-16E03A602BE1}"/>
              </a:ext>
            </a:extLst>
          </p:cNvPr>
          <p:cNvSpPr/>
          <p:nvPr/>
        </p:nvSpPr>
        <p:spPr>
          <a:xfrm>
            <a:off x="6059780" y="1484896"/>
            <a:ext cx="2012142" cy="143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Google Shape;114;p17">
            <a:extLst>
              <a:ext uri="{FF2B5EF4-FFF2-40B4-BE49-F238E27FC236}">
                <a16:creationId xmlns:a16="http://schemas.microsoft.com/office/drawing/2014/main" id="{C7456D49-C3C1-BFC7-D5A7-668B24C7E1C2}"/>
              </a:ext>
            </a:extLst>
          </p:cNvPr>
          <p:cNvSpPr txBox="1"/>
          <p:nvPr/>
        </p:nvSpPr>
        <p:spPr>
          <a:xfrm>
            <a:off x="6149303" y="180317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Monitoramento</a:t>
            </a:r>
          </a:p>
        </p:txBody>
      </p:sp>
      <p:sp>
        <p:nvSpPr>
          <p:cNvPr id="60" name="Google Shape;66;p14">
            <a:extLst>
              <a:ext uri="{FF2B5EF4-FFF2-40B4-BE49-F238E27FC236}">
                <a16:creationId xmlns:a16="http://schemas.microsoft.com/office/drawing/2014/main" id="{3EB9845A-1FCC-9019-98BE-AB66A68AB031}"/>
              </a:ext>
            </a:extLst>
          </p:cNvPr>
          <p:cNvSpPr txBox="1"/>
          <p:nvPr/>
        </p:nvSpPr>
        <p:spPr>
          <a:xfrm>
            <a:off x="6149305" y="2004827"/>
            <a:ext cx="1843286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Indicadores quantitativos do ciclo de desenvolvimento;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Mapa e inventário do ambiente SAP;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capacidade de gestão;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Assertividade na tomada de decisão.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9B62D50-4919-4034-3B5A-212287E4BD77}"/>
              </a:ext>
            </a:extLst>
          </p:cNvPr>
          <p:cNvSpPr/>
          <p:nvPr/>
        </p:nvSpPr>
        <p:spPr>
          <a:xfrm>
            <a:off x="2448362" y="3759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6DD4DED-A58F-42C5-86B7-CA83DF20A723}"/>
              </a:ext>
            </a:extLst>
          </p:cNvPr>
          <p:cNvSpPr/>
          <p:nvPr/>
        </p:nvSpPr>
        <p:spPr>
          <a:xfrm>
            <a:off x="2448362" y="400874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3B7CBEB-D500-FA31-C08A-B9670197CAE0}"/>
              </a:ext>
            </a:extLst>
          </p:cNvPr>
          <p:cNvSpPr/>
          <p:nvPr/>
        </p:nvSpPr>
        <p:spPr>
          <a:xfrm>
            <a:off x="4234111" y="364379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788E4E0-07EE-2C5D-BCFA-20D2AD323316}"/>
              </a:ext>
            </a:extLst>
          </p:cNvPr>
          <p:cNvSpPr/>
          <p:nvPr/>
        </p:nvSpPr>
        <p:spPr>
          <a:xfrm>
            <a:off x="4236426" y="3759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5678495-0949-2B86-FAF1-47F97A66B88C}"/>
              </a:ext>
            </a:extLst>
          </p:cNvPr>
          <p:cNvSpPr/>
          <p:nvPr/>
        </p:nvSpPr>
        <p:spPr>
          <a:xfrm>
            <a:off x="4232675" y="40016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1FC841B7-6878-C691-96DA-01A94D021842}"/>
              </a:ext>
            </a:extLst>
          </p:cNvPr>
          <p:cNvSpPr/>
          <p:nvPr/>
        </p:nvSpPr>
        <p:spPr>
          <a:xfrm>
            <a:off x="6154584" y="21402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18025207-A6BA-6407-739A-8ED5592B5673}"/>
              </a:ext>
            </a:extLst>
          </p:cNvPr>
          <p:cNvSpPr/>
          <p:nvPr/>
        </p:nvSpPr>
        <p:spPr>
          <a:xfrm>
            <a:off x="6154584" y="23843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FC51DC-7A0A-8934-511B-8C1734DE3ABC}"/>
              </a:ext>
            </a:extLst>
          </p:cNvPr>
          <p:cNvSpPr/>
          <p:nvPr/>
        </p:nvSpPr>
        <p:spPr>
          <a:xfrm>
            <a:off x="6154584" y="25046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E22C3D-EAE9-BB12-5CA2-8B4715BD89CF}"/>
              </a:ext>
            </a:extLst>
          </p:cNvPr>
          <p:cNvSpPr/>
          <p:nvPr/>
        </p:nvSpPr>
        <p:spPr>
          <a:xfrm>
            <a:off x="4232674" y="42504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B6C849E-028B-6A34-B312-AD98DA429247}"/>
              </a:ext>
            </a:extLst>
          </p:cNvPr>
          <p:cNvSpPr/>
          <p:nvPr/>
        </p:nvSpPr>
        <p:spPr>
          <a:xfrm>
            <a:off x="6154584" y="26338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984" y="566782"/>
            <a:ext cx="258030" cy="232944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4A9FFAF-C223-2DA0-BBD1-F6F454C1D15F}"/>
              </a:ext>
            </a:extLst>
          </p:cNvPr>
          <p:cNvSpPr/>
          <p:nvPr/>
        </p:nvSpPr>
        <p:spPr>
          <a:xfrm>
            <a:off x="3678037" y="22636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0C777FD-30A8-860F-A498-636F823DEBCE}"/>
              </a:ext>
            </a:extLst>
          </p:cNvPr>
          <p:cNvSpPr/>
          <p:nvPr/>
        </p:nvSpPr>
        <p:spPr>
          <a:xfrm>
            <a:off x="3675967" y="238398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9DF341-D4DB-5A55-0E86-566E71F7FBC3}"/>
              </a:ext>
            </a:extLst>
          </p:cNvPr>
          <p:cNvSpPr/>
          <p:nvPr/>
        </p:nvSpPr>
        <p:spPr>
          <a:xfrm>
            <a:off x="2448361" y="42504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DFB0261-39A1-9A7C-6DDC-215B4AB78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875" y="1680938"/>
            <a:ext cx="141769" cy="141769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429BF2A-9D08-A9A1-49EE-2EF2BBF40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1562" y="1680938"/>
            <a:ext cx="141769" cy="14176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B41C3229-99EB-390F-2C40-3D8320F96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7630" y="1680938"/>
            <a:ext cx="141769" cy="14176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A168AFDE-DB43-BBFF-2FBC-8FF18F2A6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986" y="3158196"/>
            <a:ext cx="141769" cy="141769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0FCFFD73-2942-B803-C215-CE3B29E7C0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3726" y="3147388"/>
            <a:ext cx="152577" cy="152577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6B7DA90E-6A4D-C137-3B58-D97B012EA025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6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944E2EF-DB3B-F6AE-230F-5421F94A2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5" y="2865051"/>
            <a:ext cx="1115698" cy="281249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3F6BDB86-A356-2707-7D31-88632C3377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3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128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528419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8,4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11,7 milhões de clientes.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13 mil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200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2011.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São Paulo/Brasil.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08EEF0-96BE-DE8C-B53A-F73CDD3E4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04" y="1102657"/>
            <a:ext cx="2183440" cy="65284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9D0385C-28C9-B4E4-B65F-DE37319C32CC}"/>
              </a:ext>
            </a:extLst>
          </p:cNvPr>
          <p:cNvSpPr/>
          <p:nvPr/>
        </p:nvSpPr>
        <p:spPr>
          <a:xfrm>
            <a:off x="1408650" y="31197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1.527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1.294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3019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33501" y="4155001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4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0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451BBC2-699B-6CED-462B-49A997B8A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6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128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R$679 milhões.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11 mil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Rio de Janeiro/Brasil.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909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574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1072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46289" y="4156834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3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682A901-EA8C-BE54-4676-C9BFB9C13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7" y="719356"/>
            <a:ext cx="1931983" cy="1159190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37903D7-1EBE-6D74-0179-B52162E7B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03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R$679 milhões.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3,5 mil colaboradores 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2005.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Minas Gerais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203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846192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11.313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834056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6.733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46289" y="4156834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8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508CA-DBBC-C2A2-1D3C-6E81D40CE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7753" y="1132737"/>
            <a:ext cx="1562227" cy="48087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913EBA8-0B39-93A6-233F-12F888CE7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6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800466" y="1998920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889989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986620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1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800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20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2018.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Minas Gerais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" y="217920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986620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98661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986619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989559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986618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2666919" y="1998920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2756442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2853073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15 profissionais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Squads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PP - 1 Funcional 4 ABAPS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FI - 1 Funcional 4 ABAPS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SD - 1 Funcional 4 ABAPS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2853073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298784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15F05E1E-5AFC-0F88-9368-5FC9E3A67266}"/>
              </a:ext>
            </a:extLst>
          </p:cNvPr>
          <p:cNvSpPr/>
          <p:nvPr/>
        </p:nvSpPr>
        <p:spPr>
          <a:xfrm>
            <a:off x="2987848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C11AA9CF-C43A-D546-80FF-131D279C64AE}"/>
              </a:ext>
            </a:extLst>
          </p:cNvPr>
          <p:cNvSpPr/>
          <p:nvPr/>
        </p:nvSpPr>
        <p:spPr>
          <a:xfrm>
            <a:off x="2983578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2853071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4592171" y="1998919"/>
            <a:ext cx="3803683" cy="2014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4681694" y="2397741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4778325" y="2610065"/>
            <a:ext cx="3432092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Ganhos de produtividade nos desenvolvimentos superior a 25%.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Os times tem total visibilidade dos incidentes 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Previsibilidade da produtividade dos times.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incidentes.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Ampliação de entregas de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Atendimento das metas de fechamento nunca atingidas antes da implementação do modelo.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Baixo custo para gerir o processo de desenvolvimento.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4778325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4778323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4778323" y="30253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4D7F7A8A-6218-8216-D8A3-F84DCB3FA30E}"/>
              </a:ext>
            </a:extLst>
          </p:cNvPr>
          <p:cNvSpPr/>
          <p:nvPr/>
        </p:nvSpPr>
        <p:spPr>
          <a:xfrm>
            <a:off x="4778323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4778323" y="33102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B899545-67E1-5EC9-1B34-E45975670632}"/>
              </a:ext>
            </a:extLst>
          </p:cNvPr>
          <p:cNvSpPr/>
          <p:nvPr/>
        </p:nvSpPr>
        <p:spPr>
          <a:xfrm>
            <a:off x="4778323" y="345319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4D1CBBBC-BCEE-7D69-1436-5805F7FFD7CA}"/>
              </a:ext>
            </a:extLst>
          </p:cNvPr>
          <p:cNvSpPr/>
          <p:nvPr/>
        </p:nvSpPr>
        <p:spPr>
          <a:xfrm>
            <a:off x="4778323" y="37392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2731" y="2144756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322" y="2184483"/>
            <a:ext cx="186223" cy="186223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41FD3DC1-EC48-B569-BE9D-965C1000C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992" y="1013632"/>
            <a:ext cx="2316014" cy="736492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7B42E34-A143-4F1A-D704-2B729B5C1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3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800466" y="1998920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889989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986620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2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500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15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Amazonas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" y="217920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986620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98661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986619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989559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986618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2666919" y="1998920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2756442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2853073" y="2610065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profissionais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 Squads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 SD - 1 Funcional 2 ABAPS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2853073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298784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2853071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4592171" y="1998920"/>
            <a:ext cx="3803683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4681694" y="2397741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4778325" y="2610065"/>
            <a:ext cx="343209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Ganhos de produtividade nos desenvolvimentos superior a 30%.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Os times tem total visibilidade dos incidentes e projetos.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Previsibilidade da produtividade dos times.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incidentes.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Ampliação de entregas de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Operação de CD.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Estoque automatizado.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4778325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4778323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4778323" y="30253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4D7F7A8A-6218-8216-D8A3-F84DCB3FA30E}"/>
              </a:ext>
            </a:extLst>
          </p:cNvPr>
          <p:cNvSpPr/>
          <p:nvPr/>
        </p:nvSpPr>
        <p:spPr>
          <a:xfrm>
            <a:off x="4778323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4778323" y="33102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B899545-67E1-5EC9-1B34-E45975670632}"/>
              </a:ext>
            </a:extLst>
          </p:cNvPr>
          <p:cNvSpPr/>
          <p:nvPr/>
        </p:nvSpPr>
        <p:spPr>
          <a:xfrm>
            <a:off x="4917809" y="34546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4D1CBBBC-BCEE-7D69-1436-5805F7FFD7CA}"/>
              </a:ext>
            </a:extLst>
          </p:cNvPr>
          <p:cNvSpPr/>
          <p:nvPr/>
        </p:nvSpPr>
        <p:spPr>
          <a:xfrm>
            <a:off x="4917809" y="35836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2731" y="2144756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322" y="2184483"/>
            <a:ext cx="186223" cy="1862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8CD4E8-2BF4-0FC4-00F7-AD1B15B0B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5392" y="941121"/>
            <a:ext cx="1853216" cy="84084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8311434-549E-2F21-93BD-22769EDF4CB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5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41680" y="223483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31203" y="263365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27834" y="2845979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10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69 mil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Lucerna / Suíça.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34" y="241511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27834" y="29957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27833" y="32664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27833" y="34099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30773" y="35461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27832" y="31266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3108133" y="2234834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3197656" y="263365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3294287" y="2845979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4 profissionais.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1 Funcional 3 ABAPS.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Sistema para automatizar a configuração de Notas fiscais junto as prefeituras. 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3294287" y="297669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3429063" y="31182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3294285" y="32609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5033385" y="2234834"/>
            <a:ext cx="2896411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5122908" y="2633655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5219539" y="2845979"/>
            <a:ext cx="2710257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Desenvolvimento do modelo de configuração.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Implantação confiável e ágil de prefeituras.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60 para 4 horas a configuração de uma prefeitura.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Implantação de 70 prefeituras em 7 meses ao invés de 1 ano 8 meses.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5219539" y="29957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5219537" y="31266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5219537" y="32612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5219537" y="35461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3945" y="2380670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536" y="2420397"/>
            <a:ext cx="186223" cy="186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EF6318-2A94-A0E3-DE53-B39E5D207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871" y="1029190"/>
            <a:ext cx="1798255" cy="961725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E7AFB28-B4AA-85F3-73E6-044CE2D70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9E49C9-7DB1-8427-8CD3-DFDC07EE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D27C2A-58DB-ABDC-4FE5-709CA2C5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94" y="1863357"/>
            <a:ext cx="3621012" cy="89244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761494" y="3652405"/>
            <a:ext cx="3958452" cy="287558"/>
          </a:xfrm>
          <a:prstGeom prst="rect">
            <a:avLst/>
          </a:prstGeom>
          <a:solidFill>
            <a:srgbClr val="EB6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Google Shape;101;p16"/>
          <p:cNvSpPr txBox="1"/>
          <p:nvPr/>
        </p:nvSpPr>
        <p:spPr>
          <a:xfrm>
            <a:off x="5355577" y="2448871"/>
            <a:ext cx="112195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Outsourcing</a:t>
            </a:r>
            <a:endParaRPr sz="11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856087" y="3619227"/>
            <a:ext cx="395845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Há 20 anos transformando empresas com pessoas</a:t>
            </a:r>
          </a:p>
        </p:txBody>
      </p:sp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F4A316E0-0FDD-9A73-B1C6-64862A743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18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526D0B8-E7E9-8B79-26A7-1B1F6F37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1028248" y="730025"/>
            <a:ext cx="342163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Supere os desafios da contratação de profissionais de tecnologia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1150367" y="1419558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1178296" y="1342828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BE85A2E-0158-DDE1-ABD6-BC701AB329C8}"/>
              </a:ext>
            </a:extLst>
          </p:cNvPr>
          <p:cNvSpPr txBox="1"/>
          <p:nvPr/>
        </p:nvSpPr>
        <p:spPr>
          <a:xfrm>
            <a:off x="1150367" y="1883727"/>
            <a:ext cx="3421633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Lidar com a crescente demanda por profissionais de tecnologia é um dos desafios mais prementes para as empresas atualmente. Se você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precisa expandir sua equipe de TI </a:t>
            </a: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 maneira rápida e eficaz,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nossa equipe está pronta para ajudá-lo </a:t>
            </a: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 acelerar os prazos de entrega por meio de metodologias ágeis e gestão compartilhada.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Trabalhamos com especialistas em cada fase do seu projeto. Conheça nossos profissionais -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temos a equipe ideal para o seu negócio.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Somos especialistas em contratar e gerenciar talentos de tecnologia.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7D2E732-CB44-0623-FF21-89F59DA8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89" y="543523"/>
            <a:ext cx="3103139" cy="4152367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E600C8E-AA31-35C6-103F-450E753678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9BD08-F7A5-7D86-0B2A-FDAAC2D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4B1A537E-1BB8-6097-F961-1242E17ABD4F}"/>
              </a:ext>
            </a:extLst>
          </p:cNvPr>
          <p:cNvSpPr txBox="1"/>
          <p:nvPr/>
        </p:nvSpPr>
        <p:spPr>
          <a:xfrm>
            <a:off x="3390761" y="316436"/>
            <a:ext cx="241415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378">
              <a:buSzPts val="1100"/>
            </a:pPr>
            <a:r>
              <a:rPr lang="pt-B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nek Gujarati"/>
                <a:ea typeface="Anek Gujarati"/>
                <a:cs typeface="Anek Gujarati"/>
                <a:sym typeface="Anek Gujarati"/>
              </a:rPr>
              <a:t>Nossos Cases</a:t>
            </a:r>
          </a:p>
        </p:txBody>
      </p:sp>
      <p:pic>
        <p:nvPicPr>
          <p:cNvPr id="4" name="Picture 7" descr="Logo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596320B-E214-2EFC-CF00-FBDED25BC6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8"/>
            <a:ext cx="924966" cy="490843"/>
          </a:xfrm>
          <a:prstGeom prst="rect">
            <a:avLst/>
          </a:prstGeom>
        </p:spPr>
      </p:pic>
      <p:sp>
        <p:nvSpPr>
          <p:cNvPr id="22" name="object 61">
            <a:extLst>
              <a:ext uri="{FF2B5EF4-FFF2-40B4-BE49-F238E27FC236}">
                <a16:creationId xmlns:a16="http://schemas.microsoft.com/office/drawing/2014/main" id="{139EA0E6-D69C-5C3F-EF4C-65DD2CC4EB4E}"/>
              </a:ext>
            </a:extLst>
          </p:cNvPr>
          <p:cNvSpPr/>
          <p:nvPr/>
        </p:nvSpPr>
        <p:spPr>
          <a:xfrm>
            <a:off x="2118552" y="2623856"/>
            <a:ext cx="743038" cy="496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sp>
        <p:nvSpPr>
          <p:cNvPr id="24" name="object 63">
            <a:extLst>
              <a:ext uri="{FF2B5EF4-FFF2-40B4-BE49-F238E27FC236}">
                <a16:creationId xmlns:a16="http://schemas.microsoft.com/office/drawing/2014/main" id="{44D500FA-EB21-FF63-0E2F-8F7CD83E2F49}"/>
              </a:ext>
            </a:extLst>
          </p:cNvPr>
          <p:cNvSpPr/>
          <p:nvPr/>
        </p:nvSpPr>
        <p:spPr>
          <a:xfrm>
            <a:off x="3273821" y="1067143"/>
            <a:ext cx="1111175" cy="67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sp>
        <p:nvSpPr>
          <p:cNvPr id="36" name="object 75">
            <a:extLst>
              <a:ext uri="{FF2B5EF4-FFF2-40B4-BE49-F238E27FC236}">
                <a16:creationId xmlns:a16="http://schemas.microsoft.com/office/drawing/2014/main" id="{F07D77FB-7808-B62D-D3F0-A404E1AB3AA1}"/>
              </a:ext>
            </a:extLst>
          </p:cNvPr>
          <p:cNvSpPr/>
          <p:nvPr/>
        </p:nvSpPr>
        <p:spPr>
          <a:xfrm>
            <a:off x="558228" y="1022322"/>
            <a:ext cx="1405127" cy="733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9551C14-BBBF-F3D0-1535-4D9B1349A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930" y="1820168"/>
            <a:ext cx="970086" cy="714800"/>
          </a:xfrm>
          <a:prstGeom prst="rect">
            <a:avLst/>
          </a:prstGeom>
        </p:spPr>
      </p:pic>
      <p:pic>
        <p:nvPicPr>
          <p:cNvPr id="43" name="Picture 2" descr="Sicoob oferece 25% de desconto na taxa de administração de todos os  consórcios | Sistema OCB/RJ">
            <a:extLst>
              <a:ext uri="{FF2B5EF4-FFF2-40B4-BE49-F238E27FC236}">
                <a16:creationId xmlns:a16="http://schemas.microsoft.com/office/drawing/2014/main" id="{7B1C16BE-18E7-BD3E-2B3B-F584A316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436" y="3253658"/>
            <a:ext cx="1185347" cy="4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860A58-1B25-F81C-F44D-43176C42D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4293" y="2023114"/>
            <a:ext cx="1079587" cy="322796"/>
          </a:xfrm>
          <a:prstGeom prst="rect">
            <a:avLst/>
          </a:prstGeom>
        </p:spPr>
      </p:pic>
      <p:pic>
        <p:nvPicPr>
          <p:cNvPr id="1026" name="Picture 2" descr="Baixe o app 99 | Cadastre-se como Motorista ou Solicite uma ...">
            <a:extLst>
              <a:ext uri="{FF2B5EF4-FFF2-40B4-BE49-F238E27FC236}">
                <a16:creationId xmlns:a16="http://schemas.microsoft.com/office/drawing/2014/main" id="{C11FDB20-C684-448F-9C7D-E9C82C8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47" y="1106436"/>
            <a:ext cx="584548" cy="5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caliza Hertz">
            <a:extLst>
              <a:ext uri="{FF2B5EF4-FFF2-40B4-BE49-F238E27FC236}">
                <a16:creationId xmlns:a16="http://schemas.microsoft.com/office/drawing/2014/main" id="{6C08E2F4-C566-1548-93DF-6CCD7F575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3" b="25017"/>
          <a:stretch/>
        </p:blipFill>
        <p:spPr bwMode="auto">
          <a:xfrm>
            <a:off x="5838258" y="4021292"/>
            <a:ext cx="1356666" cy="3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58B5A85-93C7-9D3F-44D4-E54A8CE591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075" y="2623854"/>
            <a:ext cx="1018216" cy="544553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AA4A3D-56D4-6536-3313-2D1A6CD7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6" b="26318"/>
          <a:stretch/>
        </p:blipFill>
        <p:spPr bwMode="auto">
          <a:xfrm>
            <a:off x="4555343" y="1186532"/>
            <a:ext cx="1160678" cy="46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1DC79A-4ECE-0196-D6D9-CD81019AD48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28" y="2623854"/>
            <a:ext cx="825717" cy="4138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8FE6FA-681B-7A6A-8E58-2989CA0D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93" y="3369439"/>
            <a:ext cx="1042758" cy="404430"/>
          </a:xfrm>
          <a:prstGeom prst="rect">
            <a:avLst/>
          </a:prstGeom>
        </p:spPr>
      </p:pic>
      <p:pic>
        <p:nvPicPr>
          <p:cNvPr id="14" name="Picture 22" descr="Copacol - Portal do Agronegócio - Comunicado Oficial">
            <a:extLst>
              <a:ext uri="{FF2B5EF4-FFF2-40B4-BE49-F238E27FC236}">
                <a16:creationId xmlns:a16="http://schemas.microsoft.com/office/drawing/2014/main" id="{E70CD71A-2270-C64B-8FF1-AC7DB716F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52" y="1240662"/>
            <a:ext cx="765049" cy="43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reiras - nstech">
            <a:extLst>
              <a:ext uri="{FF2B5EF4-FFF2-40B4-BE49-F238E27FC236}">
                <a16:creationId xmlns:a16="http://schemas.microsoft.com/office/drawing/2014/main" id="{938B9F45-41DC-93A4-ABFE-803C5061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35" y="2715685"/>
            <a:ext cx="1078946" cy="3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C8D8519-1C2C-97DD-3D4C-4F9153D1DB0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678" r="-15112"/>
          <a:stretch/>
        </p:blipFill>
        <p:spPr>
          <a:xfrm>
            <a:off x="3339440" y="3327889"/>
            <a:ext cx="1118336" cy="345431"/>
          </a:xfrm>
          <a:prstGeom prst="rect">
            <a:avLst/>
          </a:prstGeom>
          <a:ln>
            <a:noFill/>
          </a:ln>
        </p:spPr>
      </p:pic>
      <p:pic>
        <p:nvPicPr>
          <p:cNvPr id="2054" name="Picture 6" descr="Quem Somos – SuperTerminais">
            <a:extLst>
              <a:ext uri="{FF2B5EF4-FFF2-40B4-BE49-F238E27FC236}">
                <a16:creationId xmlns:a16="http://schemas.microsoft.com/office/drawing/2014/main" id="{924EED5D-F42B-E084-F62D-18493FE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37" y="3376022"/>
            <a:ext cx="1114910" cy="3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sultado de imagem para totvs">
            <a:extLst>
              <a:ext uri="{FF2B5EF4-FFF2-40B4-BE49-F238E27FC236}">
                <a16:creationId xmlns:a16="http://schemas.microsoft.com/office/drawing/2014/main" id="{AF4C05AF-4284-1C40-485C-4DA14B2DC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3" t="27352" r="12563" b="29540"/>
          <a:stretch/>
        </p:blipFill>
        <p:spPr bwMode="auto">
          <a:xfrm>
            <a:off x="7475508" y="1913606"/>
            <a:ext cx="970627" cy="4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brae-Logo | BRAVI">
            <a:extLst>
              <a:ext uri="{FF2B5EF4-FFF2-40B4-BE49-F238E27FC236}">
                <a16:creationId xmlns:a16="http://schemas.microsoft.com/office/drawing/2014/main" id="{84A2EDB3-CE97-0A6C-5EB1-5AD81C76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0" b="14043"/>
          <a:stretch/>
        </p:blipFill>
        <p:spPr bwMode="auto">
          <a:xfrm>
            <a:off x="7440135" y="3890622"/>
            <a:ext cx="1041370" cy="4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55B8FF4-ED0C-C12F-8E45-B576C40E4B0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7738" r="-1" b="1172"/>
          <a:stretch/>
        </p:blipFill>
        <p:spPr>
          <a:xfrm>
            <a:off x="4635151" y="1996482"/>
            <a:ext cx="1037179" cy="420900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A92B8F2-856D-53F9-0FB7-5225131024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30" y="3993888"/>
            <a:ext cx="992489" cy="459748"/>
          </a:xfrm>
          <a:prstGeom prst="rect">
            <a:avLst/>
          </a:prstGeom>
        </p:spPr>
      </p:pic>
      <p:pic>
        <p:nvPicPr>
          <p:cNvPr id="29" name="Picture 2" descr="Resultado de imagem para Henry Schein imagem">
            <a:extLst>
              <a:ext uri="{FF2B5EF4-FFF2-40B4-BE49-F238E27FC236}">
                <a16:creationId xmlns:a16="http://schemas.microsoft.com/office/drawing/2014/main" id="{56189147-C449-B6C3-BFD5-871BFA45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40" y="3993885"/>
            <a:ext cx="1012852" cy="44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48FB27F-C78D-FADB-7EBE-8526C54AC5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369439"/>
            <a:ext cx="1014459" cy="32767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15F8172-C2ED-F450-EF0C-DB9D721AF39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5" y="4135439"/>
            <a:ext cx="1020781" cy="163325"/>
          </a:xfrm>
          <a:prstGeom prst="rect">
            <a:avLst/>
          </a:prstGeom>
        </p:spPr>
      </p:pic>
      <p:pic>
        <p:nvPicPr>
          <p:cNvPr id="2060" name="Picture 12" descr="Pottencial Seguradora">
            <a:extLst>
              <a:ext uri="{FF2B5EF4-FFF2-40B4-BE49-F238E27FC236}">
                <a16:creationId xmlns:a16="http://schemas.microsoft.com/office/drawing/2014/main" id="{BC3EED8D-6EBE-09DB-F670-FBA6B565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 b="23245"/>
          <a:stretch/>
        </p:blipFill>
        <p:spPr bwMode="auto">
          <a:xfrm>
            <a:off x="3235444" y="2747956"/>
            <a:ext cx="1214086" cy="3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ED9ABF-B41E-A54E-B724-87288296047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74793" y="4128129"/>
            <a:ext cx="1042758" cy="204561"/>
          </a:xfrm>
          <a:prstGeom prst="rect">
            <a:avLst/>
          </a:prstGeom>
        </p:spPr>
      </p:pic>
      <p:pic>
        <p:nvPicPr>
          <p:cNvPr id="11" name="Picture 2" descr="Case Brasil Terminal Portuário (BTP) | Imaginedone">
            <a:extLst>
              <a:ext uri="{FF2B5EF4-FFF2-40B4-BE49-F238E27FC236}">
                <a16:creationId xmlns:a16="http://schemas.microsoft.com/office/drawing/2014/main" id="{74D86398-1816-3905-A777-DE1975EF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31" y="2507421"/>
            <a:ext cx="970085" cy="6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ring">
            <a:extLst>
              <a:ext uri="{FF2B5EF4-FFF2-40B4-BE49-F238E27FC236}">
                <a16:creationId xmlns:a16="http://schemas.microsoft.com/office/drawing/2014/main" id="{93F55269-44D5-D38B-4EDE-89D39C7CB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8" b="26169"/>
          <a:stretch/>
        </p:blipFill>
        <p:spPr bwMode="auto">
          <a:xfrm>
            <a:off x="5885778" y="1998319"/>
            <a:ext cx="1229282" cy="3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isa">
            <a:extLst>
              <a:ext uri="{FF2B5EF4-FFF2-40B4-BE49-F238E27FC236}">
                <a16:creationId xmlns:a16="http://schemas.microsoft.com/office/drawing/2014/main" id="{8ABC6EF9-124C-8CE5-4EE7-42C0EAFD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4" b="25592"/>
          <a:stretch/>
        </p:blipFill>
        <p:spPr bwMode="auto">
          <a:xfrm>
            <a:off x="5901949" y="1261269"/>
            <a:ext cx="1229283" cy="3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també">
            <a:extLst>
              <a:ext uri="{FF2B5EF4-FFF2-40B4-BE49-F238E27FC236}">
                <a16:creationId xmlns:a16="http://schemas.microsoft.com/office/drawing/2014/main" id="{36353435-C207-5D12-91FB-574B2D9B0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5" b="27194"/>
          <a:stretch/>
        </p:blipFill>
        <p:spPr bwMode="auto">
          <a:xfrm>
            <a:off x="1962751" y="2038866"/>
            <a:ext cx="1147105" cy="3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Kepler Weber">
            <a:extLst>
              <a:ext uri="{FF2B5EF4-FFF2-40B4-BE49-F238E27FC236}">
                <a16:creationId xmlns:a16="http://schemas.microsoft.com/office/drawing/2014/main" id="{BF5ED738-ACF5-503B-DA56-EB6C5FE1F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7" b="32675"/>
          <a:stretch/>
        </p:blipFill>
        <p:spPr bwMode="auto">
          <a:xfrm>
            <a:off x="577644" y="3454713"/>
            <a:ext cx="1238742" cy="26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7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9BD08-F7A5-7D86-0B2A-FDAAC2D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99B9FD10-F0D2-64E7-0F19-201D59AAA151}"/>
              </a:ext>
            </a:extLst>
          </p:cNvPr>
          <p:cNvSpPr txBox="1"/>
          <p:nvPr/>
        </p:nvSpPr>
        <p:spPr>
          <a:xfrm>
            <a:off x="281353" y="3336936"/>
            <a:ext cx="114459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Alinhamento do Projeto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melhor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Job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Description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dos profissionais e esforço do time multidisciplinar.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CC9B34A-3A48-56A1-2946-1D31A4BC0883}"/>
              </a:ext>
            </a:extLst>
          </p:cNvPr>
          <p:cNvSpPr txBox="1"/>
          <p:nvPr/>
        </p:nvSpPr>
        <p:spPr>
          <a:xfrm>
            <a:off x="1000936" y="2364083"/>
            <a:ext cx="155006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Definido 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Job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Description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captamos internamente ou externamente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nossos profissionais. </a:t>
            </a:r>
          </a:p>
        </p:txBody>
      </p:sp>
      <p:sp>
        <p:nvSpPr>
          <p:cNvPr id="13" name="Google Shape;66;p14">
            <a:extLst>
              <a:ext uri="{FF2B5EF4-FFF2-40B4-BE49-F238E27FC236}">
                <a16:creationId xmlns:a16="http://schemas.microsoft.com/office/drawing/2014/main" id="{CF2147BB-3C35-7D2C-75B9-C33D8AE1B8A0}"/>
              </a:ext>
            </a:extLst>
          </p:cNvPr>
          <p:cNvSpPr txBox="1"/>
          <p:nvPr/>
        </p:nvSpPr>
        <p:spPr>
          <a:xfrm>
            <a:off x="1903650" y="3336936"/>
            <a:ext cx="1550069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Realizamos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entrevista técnica e comportamental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Prazo de 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onboarding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no máximo 15 dias.</a:t>
            </a:r>
          </a:p>
        </p:txBody>
      </p:sp>
      <p:sp>
        <p:nvSpPr>
          <p:cNvPr id="14" name="Google Shape;66;p14">
            <a:extLst>
              <a:ext uri="{FF2B5EF4-FFF2-40B4-BE49-F238E27FC236}">
                <a16:creationId xmlns:a16="http://schemas.microsoft.com/office/drawing/2014/main" id="{5EBCD9EF-FD6C-A42C-6C15-7ABE78427120}"/>
              </a:ext>
            </a:extLst>
          </p:cNvPr>
          <p:cNvSpPr txBox="1"/>
          <p:nvPr/>
        </p:nvSpPr>
        <p:spPr>
          <a:xfrm>
            <a:off x="2844481" y="2141514"/>
            <a:ext cx="148883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 </a:t>
            </a:r>
            <a:r>
              <a:rPr lang="pt-BR" sz="7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Kickoff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ocorre 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onboarding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dos Profissionais e o time Multidisciplinar da Supero acompanha de perto por 15 dias.</a:t>
            </a:r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8B18C1F5-FD4D-7C13-066D-178596DB3512}"/>
              </a:ext>
            </a:extLst>
          </p:cNvPr>
          <p:cNvSpPr txBox="1"/>
          <p:nvPr/>
        </p:nvSpPr>
        <p:spPr>
          <a:xfrm>
            <a:off x="3713446" y="3336935"/>
            <a:ext cx="155006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Nesses 15 dias o Gerente de Operações valida a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organização e adequação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aos métodos ágeis para criar indicadores de performance do profissional ou time.</a:t>
            </a:r>
          </a:p>
        </p:txBody>
      </p:sp>
      <p:sp>
        <p:nvSpPr>
          <p:cNvPr id="18" name="Google Shape;66;p14">
            <a:extLst>
              <a:ext uri="{FF2B5EF4-FFF2-40B4-BE49-F238E27FC236}">
                <a16:creationId xmlns:a16="http://schemas.microsoft.com/office/drawing/2014/main" id="{F753F271-2E51-2DC2-8856-585F2599ADBF}"/>
              </a:ext>
            </a:extLst>
          </p:cNvPr>
          <p:cNvSpPr txBox="1"/>
          <p:nvPr/>
        </p:nvSpPr>
        <p:spPr>
          <a:xfrm>
            <a:off x="4620563" y="1965824"/>
            <a:ext cx="1550069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Semanalmente os gerentes de operações realizam reunião com os profissionais para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alinhamentos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levantamento de oportunidades, compartilham indicadores criados e pontos de evolução.</a:t>
            </a:r>
          </a:p>
        </p:txBody>
      </p:sp>
      <p:sp>
        <p:nvSpPr>
          <p:cNvPr id="19" name="Google Shape;66;p14">
            <a:extLst>
              <a:ext uri="{FF2B5EF4-FFF2-40B4-BE49-F238E27FC236}">
                <a16:creationId xmlns:a16="http://schemas.microsoft.com/office/drawing/2014/main" id="{5FF59594-9DE6-7049-E0D3-07B3349B777B}"/>
              </a:ext>
            </a:extLst>
          </p:cNvPr>
          <p:cNvSpPr txBox="1"/>
          <p:nvPr/>
        </p:nvSpPr>
        <p:spPr>
          <a:xfrm>
            <a:off x="5533752" y="3336935"/>
            <a:ext cx="1550069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Todos os nossos profissionais, quinzenalmente passam por </a:t>
            </a:r>
            <a:r>
              <a:rPr lang="pt-BR" sz="7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OneOne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 Mentoria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Quinzenalmente existem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reuniões técnicas e gerenciais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entre time Supero e o Cliente para ajustes e PDCA.</a:t>
            </a: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17A0C726-6703-6EE6-B21D-F792FB1386FA}"/>
              </a:ext>
            </a:extLst>
          </p:cNvPr>
          <p:cNvSpPr txBox="1"/>
          <p:nvPr/>
        </p:nvSpPr>
        <p:spPr>
          <a:xfrm>
            <a:off x="6453598" y="1947621"/>
            <a:ext cx="1550069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Nossos contratos por prazo determinado ou indeterminado mantém toda documentação e ferramentas de controle de projetos atualizadas, garantindo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ampla visibilidade do uso dos recursos e avanços do projeto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4B1A537E-1BB8-6097-F961-1242E17ABD4F}"/>
              </a:ext>
            </a:extLst>
          </p:cNvPr>
          <p:cNvSpPr txBox="1"/>
          <p:nvPr/>
        </p:nvSpPr>
        <p:spPr>
          <a:xfrm>
            <a:off x="1240221" y="327337"/>
            <a:ext cx="724162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diferencia o nosso serviço de Outsourcing</a:t>
            </a: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9ECFAE2D-18E9-F12D-3A40-9CA6082E694A}"/>
              </a:ext>
            </a:extLst>
          </p:cNvPr>
          <p:cNvSpPr txBox="1"/>
          <p:nvPr/>
        </p:nvSpPr>
        <p:spPr>
          <a:xfrm>
            <a:off x="1394421" y="715339"/>
            <a:ext cx="7112513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Nossa metodologia reúne mais de  20 anos e </a:t>
            </a: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constrói os melhores times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C780DE-9593-0656-825A-B32B5BE5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6827"/>
            <a:ext cx="8613264" cy="554154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596320B-E214-2EFC-CF00-FBDED25BC6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31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3C37817-474D-54EE-E6C0-FA7F9FD4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F8B561C5-3E6A-5F3D-C959-05AA7837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76" y="892046"/>
            <a:ext cx="574097" cy="529936"/>
          </a:xfrm>
          <a:prstGeom prst="rect">
            <a:avLst/>
          </a:prstGeom>
        </p:spPr>
      </p:pic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2F327831-E114-CD22-2EE6-3E398D6582DF}"/>
              </a:ext>
            </a:extLst>
          </p:cNvPr>
          <p:cNvSpPr txBox="1"/>
          <p:nvPr/>
        </p:nvSpPr>
        <p:spPr>
          <a:xfrm>
            <a:off x="1456717" y="954897"/>
            <a:ext cx="2771675" cy="37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/>
                </a:solidFill>
                <a:latin typeface="Anek Gujarati"/>
                <a:ea typeface="Anek Gujarati"/>
                <a:cs typeface="Anek Gujarati"/>
                <a:sym typeface="Anek Gujarati"/>
              </a:rPr>
              <a:t>ALOCAÇÃO GERENCIADA</a:t>
            </a:r>
          </a:p>
        </p:txBody>
      </p: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BA67BEA9-CE9C-20A1-B950-7982E3F86F99}"/>
              </a:ext>
            </a:extLst>
          </p:cNvPr>
          <p:cNvSpPr txBox="1"/>
          <p:nvPr/>
        </p:nvSpPr>
        <p:spPr>
          <a:xfrm>
            <a:off x="818676" y="1664851"/>
            <a:ext cx="3537605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Alocação de recursos de TI adaptados ao modelo de desenvolvimento de software da sua empresa, com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apoio do gerenciamento da Supero.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Objetivo: 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aumentar a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velocidade e produtividade 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 execução dos projetos internos de TI da empresa, oferecendo qualidade diferenciada.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EA57C09-4691-29AC-FA21-664491F4F7E5}"/>
              </a:ext>
            </a:extLst>
          </p:cNvPr>
          <p:cNvSpPr/>
          <p:nvPr/>
        </p:nvSpPr>
        <p:spPr>
          <a:xfrm>
            <a:off x="772957" y="182753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2934F4-B057-CEB0-548C-2B4353BA6BB5}"/>
              </a:ext>
            </a:extLst>
          </p:cNvPr>
          <p:cNvSpPr/>
          <p:nvPr/>
        </p:nvSpPr>
        <p:spPr>
          <a:xfrm>
            <a:off x="772956" y="24531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Google Shape;66;p14">
            <a:extLst>
              <a:ext uri="{FF2B5EF4-FFF2-40B4-BE49-F238E27FC236}">
                <a16:creationId xmlns:a16="http://schemas.microsoft.com/office/drawing/2014/main" id="{EA049AFC-DEE4-F0D8-CED7-FD81DA7C636F}"/>
              </a:ext>
            </a:extLst>
          </p:cNvPr>
          <p:cNvSpPr txBox="1"/>
          <p:nvPr/>
        </p:nvSpPr>
        <p:spPr>
          <a:xfrm>
            <a:off x="898127" y="3194525"/>
            <a:ext cx="830054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Benefícios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243545D4-A486-84C1-0E53-F0176036AB32}"/>
              </a:ext>
            </a:extLst>
          </p:cNvPr>
          <p:cNvSpPr/>
          <p:nvPr/>
        </p:nvSpPr>
        <p:spPr>
          <a:xfrm>
            <a:off x="769977" y="3127094"/>
            <a:ext cx="3458415" cy="12113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6303A445-97EF-4BE7-5738-C29BE79A10F2}"/>
              </a:ext>
            </a:extLst>
          </p:cNvPr>
          <p:cNvSpPr txBox="1"/>
          <p:nvPr/>
        </p:nvSpPr>
        <p:spPr>
          <a:xfrm>
            <a:off x="898127" y="3474437"/>
            <a:ext cx="3330265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30%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 turnover da equipe;</a:t>
            </a:r>
            <a:b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</a:br>
            <a:b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</a:b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 40%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na performance em comparação ao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Modelo de Body Shop tradicional.</a:t>
            </a:r>
          </a:p>
        </p:txBody>
      </p:sp>
      <p:sp>
        <p:nvSpPr>
          <p:cNvPr id="21" name="Google Shape;63;p14">
            <a:extLst>
              <a:ext uri="{FF2B5EF4-FFF2-40B4-BE49-F238E27FC236}">
                <a16:creationId xmlns:a16="http://schemas.microsoft.com/office/drawing/2014/main" id="{675DA076-85A6-D5C3-BF43-3543D563F5D1}"/>
              </a:ext>
            </a:extLst>
          </p:cNvPr>
          <p:cNvSpPr/>
          <p:nvPr/>
        </p:nvSpPr>
        <p:spPr>
          <a:xfrm>
            <a:off x="818675" y="3169890"/>
            <a:ext cx="3458415" cy="1211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8D25246D-AD3B-C948-1D42-EE179C16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3B49D2E5-3B99-C2CB-4C34-5BAEDEA5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73" y="2022571"/>
            <a:ext cx="947321" cy="95389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D414D9EB-2A33-BAC2-04CD-50EC1382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968" y="2022571"/>
            <a:ext cx="947321" cy="95389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E126AB5-30F7-135F-0AAA-DC4A0BE6C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096" y="434817"/>
            <a:ext cx="601807" cy="55551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2153963" y="3862797"/>
            <a:ext cx="4942955" cy="588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2244916" y="3816767"/>
            <a:ext cx="476104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Um time de gestão completo,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sem custo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adicional por isso!</a:t>
            </a:r>
          </a:p>
        </p:txBody>
      </p:sp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71DA1E30-A940-6D9C-45B4-5EAE2A604111}"/>
              </a:ext>
            </a:extLst>
          </p:cNvPr>
          <p:cNvSpPr txBox="1"/>
          <p:nvPr/>
        </p:nvSpPr>
        <p:spPr>
          <a:xfrm>
            <a:off x="2668175" y="1073304"/>
            <a:ext cx="38076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Diferenciais da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Alocação Gerenciada: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E36CDD2-8C83-6BA2-E024-4F0C22F2E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406" y="2027025"/>
            <a:ext cx="947320" cy="953899"/>
          </a:xfrm>
          <a:prstGeom prst="rect">
            <a:avLst/>
          </a:prstGeo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66549833-CF07-8FF4-1AEA-7D8FEF780005}"/>
              </a:ext>
            </a:extLst>
          </p:cNvPr>
          <p:cNvSpPr txBox="1"/>
          <p:nvPr/>
        </p:nvSpPr>
        <p:spPr>
          <a:xfrm>
            <a:off x="1861869" y="2980924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EQUIPE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MULTIDISCIPLINAR</a:t>
            </a: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14A930EA-70A6-3BED-0841-1311D64A4A9F}"/>
              </a:ext>
            </a:extLst>
          </p:cNvPr>
          <p:cNvSpPr txBox="1"/>
          <p:nvPr/>
        </p:nvSpPr>
        <p:spPr>
          <a:xfrm>
            <a:off x="3257799" y="2980924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PLANEJAMENTO E ESTRUTURAÇÃO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7C458C19-2264-CDB3-D5EB-E22BC048DC8A}"/>
              </a:ext>
            </a:extLst>
          </p:cNvPr>
          <p:cNvSpPr txBox="1"/>
          <p:nvPr/>
        </p:nvSpPr>
        <p:spPr>
          <a:xfrm>
            <a:off x="4625441" y="2976470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INDICADORES DE PERFORMANCE</a:t>
            </a:r>
          </a:p>
        </p:txBody>
      </p:sp>
      <p:sp>
        <p:nvSpPr>
          <p:cNvPr id="29" name="Google Shape;66;p14">
            <a:extLst>
              <a:ext uri="{FF2B5EF4-FFF2-40B4-BE49-F238E27FC236}">
                <a16:creationId xmlns:a16="http://schemas.microsoft.com/office/drawing/2014/main" id="{900200FE-CBE0-8405-F870-B48D5EAB9D6F}"/>
              </a:ext>
            </a:extLst>
          </p:cNvPr>
          <p:cNvSpPr txBox="1"/>
          <p:nvPr/>
        </p:nvSpPr>
        <p:spPr>
          <a:xfrm>
            <a:off x="6021371" y="2976470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MENTORIA TÉCNICA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9E6581B9-1D10-1998-AB5A-B41D8E699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304" y="2022571"/>
            <a:ext cx="947321" cy="953899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5B3AB767-F40A-E1DD-10E7-6BE718DEF7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14B4C1-5ADE-AE10-1D3C-9508EDCF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4" y="2776965"/>
            <a:ext cx="1695407" cy="417855"/>
          </a:xfrm>
          <a:prstGeom prst="rect">
            <a:avLst/>
          </a:prstGeom>
        </p:spPr>
      </p:pic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09BBF56E-736F-8A2A-B1E5-A307249F54DD}"/>
              </a:ext>
            </a:extLst>
          </p:cNvPr>
          <p:cNvSpPr txBox="1"/>
          <p:nvPr/>
        </p:nvSpPr>
        <p:spPr>
          <a:xfrm>
            <a:off x="1787787" y="3017971"/>
            <a:ext cx="69823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Outsourcing</a:t>
            </a:r>
            <a:endParaRPr sz="6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8FA0D78A-920F-0E3A-50A8-35D6A45C5B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319175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408698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505329" y="2826209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2,3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10 mil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329" y="239534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505329" y="29759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505328" y="3246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505327" y="31069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3169894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3259417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Empodera: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3356048" y="2826209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 envolvidas: Node.js, Vue.js,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MongoDB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Postgree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Pessoas alocadas: 6 especialistas.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Tempo projeto: 3 anos.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3356048" y="2956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5020613" y="2215064"/>
            <a:ext cx="2896411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5193964" y="2540091"/>
            <a:ext cx="2710257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"A equipe da Supero tem desempenhado um papel fundamental no sucesso das entregas do projeto Empodera, demonstrando um espírito colaborativo e um ótimo engajamento, o que tem sido essencial para alcançar resultados excelentes. “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Katia Maria Alves Bianchi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Gerente de Desenvolvimento de Software  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5706" y="2360900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5043466" y="186467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7126976" y="3618247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F2E3E2-2D69-CDA7-0C92-169203CF0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272" y="1212082"/>
            <a:ext cx="2081461" cy="612344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924E5F3-A85C-184B-F36A-60E572303B9E}"/>
              </a:ext>
            </a:extLst>
          </p:cNvPr>
          <p:cNvSpPr/>
          <p:nvPr/>
        </p:nvSpPr>
        <p:spPr>
          <a:xfrm>
            <a:off x="3353098" y="33898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701863E-386D-75A1-0620-433F1167384F}"/>
              </a:ext>
            </a:extLst>
          </p:cNvPr>
          <p:cNvSpPr/>
          <p:nvPr/>
        </p:nvSpPr>
        <p:spPr>
          <a:xfrm>
            <a:off x="3353098" y="36733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BB757D9-8A44-EED9-1597-A3C00D48E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6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2297518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2387041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2483672" y="2826209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7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1.190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672" y="239534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2483672" y="29759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2483671" y="3246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2483670" y="31069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4148237" y="2215063"/>
            <a:ext cx="2815088" cy="1781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4237760" y="2613885"/>
            <a:ext cx="224532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Conect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 Sustentação do ERP legado para a Implantação do ERP Oracle EBS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4334391" y="3152633"/>
            <a:ext cx="229469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pessoas alocadas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Tempo projeto: 2 anos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 envolvidas: Oracle PL/SQL, Forms, Reports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4334391" y="2956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049" y="2360900"/>
            <a:ext cx="226566" cy="2265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E07B26-C603-4EC8-874C-6B1E288E9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83" y="1084725"/>
            <a:ext cx="2956431" cy="824766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256AA4A-317E-D1D9-899C-4A2EA7634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3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1603265" y="2215064"/>
            <a:ext cx="1782873" cy="140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1692789" y="2613885"/>
            <a:ext cx="1202920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pontual e crítico: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1789419" y="3017562"/>
            <a:ext cx="1653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Pessoas alocadas: 2 desenvolvedores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JS 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1789419" y="317069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3453984" y="2215064"/>
            <a:ext cx="4238486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3627335" y="2540091"/>
            <a:ext cx="3886092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“Recentemente, contratamos a Supero para nos apoiar na aceleração de um projeto pontual, crítico e de curto prazo. Tratamos de forma muito objetiva sobre o que precisávamos e eles nos disponibilizaram uma equipe muito rapidamente! A facilidade de contratação, a velocidade do atendimento e a qualidade dos profissionais foram, sem dúvida, a melhor solução para essa demanda pontual!”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Danielle </a:t>
            </a:r>
            <a:r>
              <a:rPr lang="pt-BR" sz="6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Nishida</a:t>
            </a: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Gerente de Desenvolvimento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9077" y="2360900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3476837" y="186467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6911032" y="3618247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BE2628-5588-5041-E398-CA0A7E1EE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62" y="1200428"/>
            <a:ext cx="1782873" cy="588348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356C6E3-B41A-194E-64CB-6C747DD21EE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759204" y="1991260"/>
            <a:ext cx="2815269" cy="2203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848728" y="2390081"/>
            <a:ext cx="1202920" cy="2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945358" y="2634495"/>
            <a:ext cx="2561579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Entregamos projetos que fizeram do terminal ser o </a:t>
            </a: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mais eficiente entre os mais de 40 terminais do grupo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ao redor do mundo.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“Gate 100% automatizado”, uma solução que </a:t>
            </a: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agilizou o fluxo e entrada de caminhões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 Terminal Portuário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Tecnologias: Java, Javascript, RCP,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Kotlin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JS, Node JS,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Restful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Git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 JPA, Spring Boot,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Sqlserver</a:t>
            </a:r>
            <a:endParaRPr lang="pt-BR" sz="8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945358" y="27876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3674530" y="1991259"/>
            <a:ext cx="4555069" cy="2203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3847881" y="2316287"/>
            <a:ext cx="4238485" cy="16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“Encontramos na Supero mais do que um fornecedor, encontramos um parceiro que veio conosco entender todas as nossas demandas e nos ajudar a melhorar. A palavra que pode explicar essa parceria de longa data é comprometimento. Há mais de 10 anos tivemos essa recomendação quando chegamos no nome da Supero e isso se manteve ao longo desse tempo, e hoje, sou eu quem posso passar, da mesma forma que recebi, essa referência. Uma empresa comprometida e engajada em entrar no nosso negócio e fazer a diferença. Esse é o diferencial da Supero hoje na nossa empresa“.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Jardel Fischer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IT Manager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016" y="2137096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3697384" y="1640870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7206604" y="375349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0563819-DFF6-AB6A-0D2A-99AC4F3D1144}"/>
              </a:ext>
            </a:extLst>
          </p:cNvPr>
          <p:cNvSpPr/>
          <p:nvPr/>
        </p:nvSpPr>
        <p:spPr>
          <a:xfrm>
            <a:off x="941524" y="31779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9440D05-0A79-7269-85DE-FD7CBBD53523}"/>
              </a:ext>
            </a:extLst>
          </p:cNvPr>
          <p:cNvSpPr/>
          <p:nvPr/>
        </p:nvSpPr>
        <p:spPr>
          <a:xfrm>
            <a:off x="941523" y="36064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BB4C29C-AF88-E8A5-05C9-1F2BCACA2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711" y="847567"/>
            <a:ext cx="2084576" cy="1042288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E2541BCC-485C-177D-B996-270565727F7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7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EEF559B5-8C47-6138-9B9F-1F2741210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921509" y="3676783"/>
            <a:ext cx="3255487" cy="236593"/>
          </a:xfrm>
          <a:prstGeom prst="rect">
            <a:avLst/>
          </a:prstGeom>
          <a:solidFill>
            <a:srgbClr val="EB6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D27C2A-58DB-ABDC-4FE5-709CA2C5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94" y="1863357"/>
            <a:ext cx="3621012" cy="892446"/>
          </a:xfrm>
          <a:prstGeom prst="rect">
            <a:avLst/>
          </a:prstGeom>
        </p:spPr>
      </p:pic>
      <p:sp>
        <p:nvSpPr>
          <p:cNvPr id="101" name="Google Shape;101;p16"/>
          <p:cNvSpPr txBox="1"/>
          <p:nvPr/>
        </p:nvSpPr>
        <p:spPr>
          <a:xfrm>
            <a:off x="5413127" y="2448871"/>
            <a:ext cx="102603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SOLUÇÕES</a:t>
            </a:r>
            <a:endParaRPr sz="11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3043003" y="3611587"/>
            <a:ext cx="301249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Ampliando resultados com projetos eficazes</a:t>
            </a:r>
            <a:endParaRPr sz="1000" dirty="0">
              <a:solidFill>
                <a:schemeClr val="tx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F4867B2-9258-AAB1-30CB-7BFE5B5B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719C6F1-7C44-4C63-D2E4-3557635E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856225" y="248351"/>
            <a:ext cx="297402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Especialistas em estratégia e soluções de alto impacto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978344" y="937884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1006273" y="861154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60A816D-C836-4620-4119-A271990A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0" y="3869678"/>
            <a:ext cx="886471" cy="895078"/>
          </a:xfrm>
          <a:prstGeom prst="rect">
            <a:avLst/>
          </a:prstGeom>
        </p:spPr>
      </p:pic>
      <p:sp>
        <p:nvSpPr>
          <p:cNvPr id="19" name="Google Shape;114;p17">
            <a:extLst>
              <a:ext uri="{FF2B5EF4-FFF2-40B4-BE49-F238E27FC236}">
                <a16:creationId xmlns:a16="http://schemas.microsoft.com/office/drawing/2014/main" id="{27228AD6-AFEB-74F7-C898-5A6057318D72}"/>
              </a:ext>
            </a:extLst>
          </p:cNvPr>
          <p:cNvSpPr txBox="1"/>
          <p:nvPr/>
        </p:nvSpPr>
        <p:spPr>
          <a:xfrm>
            <a:off x="1578882" y="3958913"/>
            <a:ext cx="216535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Construção de BI</a:t>
            </a: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303D93E8-F8D9-1F11-ED5A-4BAB37E73983}"/>
              </a:ext>
            </a:extLst>
          </p:cNvPr>
          <p:cNvSpPr txBox="1"/>
          <p:nvPr/>
        </p:nvSpPr>
        <p:spPr>
          <a:xfrm>
            <a:off x="1578881" y="4176756"/>
            <a:ext cx="571659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Desenvolvemos soluções personalizadas de BI que capacitam nossos clientes a coletar e analisar dados com precisão, agilizando a tomada de decisões.</a:t>
            </a:r>
            <a:endParaRPr sz="105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561501D-6C85-4897-9F87-6A3EE000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850332-7E5F-EE3F-30D5-698B09120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08" y="1477630"/>
            <a:ext cx="886471" cy="895078"/>
          </a:xfrm>
          <a:prstGeom prst="rect">
            <a:avLst/>
          </a:prstGeom>
        </p:spPr>
      </p:pic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4E3974F3-E865-0DA6-196C-8A1F84BDD99F}"/>
              </a:ext>
            </a:extLst>
          </p:cNvPr>
          <p:cNvSpPr txBox="1"/>
          <p:nvPr/>
        </p:nvSpPr>
        <p:spPr>
          <a:xfrm>
            <a:off x="1424800" y="1496970"/>
            <a:ext cx="349283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Fábrica de Software e Sustentação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1E13E4C-61E4-6006-E7FC-08F1ABF80872}"/>
              </a:ext>
            </a:extLst>
          </p:cNvPr>
          <p:cNvSpPr txBox="1"/>
          <p:nvPr/>
        </p:nvSpPr>
        <p:spPr>
          <a:xfrm>
            <a:off x="1424797" y="1714813"/>
            <a:ext cx="7183625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Criamos produtos personalizados sob medida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uma variedade de setores, garantindo uma comunicação clara, gestão de projetos eficiente, com cumprimento de prazos e orçamento controlado.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Realizamos a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manutenção de sistemas novos e legados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apoiando nossos clientes na continuidade fluída das operações.</a:t>
            </a:r>
            <a:endParaRPr lang="pt-BR" sz="9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CF5C572D-832D-85AD-C3F4-7023C8BDBC41}"/>
              </a:ext>
            </a:extLst>
          </p:cNvPr>
          <p:cNvSpPr txBox="1"/>
          <p:nvPr/>
        </p:nvSpPr>
        <p:spPr>
          <a:xfrm>
            <a:off x="2225253" y="2641808"/>
            <a:ext cx="349283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Consultoria</a:t>
            </a:r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15FEBF6F-739D-59DF-C614-85D5380FE2C4}"/>
              </a:ext>
            </a:extLst>
          </p:cNvPr>
          <p:cNvSpPr txBox="1"/>
          <p:nvPr/>
        </p:nvSpPr>
        <p:spPr>
          <a:xfrm>
            <a:off x="2225252" y="2859651"/>
            <a:ext cx="5882748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Prestamos consultoria em projetos que demandem a otimização de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UX/UI 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 sistemas, realizamos a mentoria de implantação/utilização das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metodologias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900" b="1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Agile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Lean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consultoria em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Gestão de Projetos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Assessment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possibilitando que nossos clientes tenham processos mais otimizados e atinjam melhores resultados.</a:t>
            </a:r>
            <a:endParaRPr lang="pt-BR" sz="9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C8593C-E0CC-148C-467E-384E19206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780" y="2700125"/>
            <a:ext cx="886471" cy="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202977-3663-B786-6C8D-D97ACA6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638923" y="3715149"/>
            <a:ext cx="3885337" cy="236593"/>
          </a:xfrm>
          <a:prstGeom prst="rect">
            <a:avLst/>
          </a:prstGeom>
          <a:solidFill>
            <a:srgbClr val="D2D8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699669" y="3664183"/>
            <a:ext cx="38853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Simplificando integrações complexas de forma simples.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315A29D-89DB-B161-3C0B-C84B11D3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422" y="1915561"/>
            <a:ext cx="4623155" cy="93569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D12FCC21-13DA-3E49-9380-CC221439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2701477-173B-7FA6-C71A-24B2E1CB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C29B8C95-AFBC-8EBD-23CA-94BDB1EEDD7B}"/>
              </a:ext>
            </a:extLst>
          </p:cNvPr>
          <p:cNvSpPr txBox="1"/>
          <p:nvPr/>
        </p:nvSpPr>
        <p:spPr>
          <a:xfrm>
            <a:off x="856225" y="342344"/>
            <a:ext cx="3607070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/>
                <a:ea typeface="Anek Gujarati"/>
                <a:cs typeface="Anek Gujarati"/>
                <a:sym typeface="Anek Gujarati"/>
              </a:rPr>
              <a:t>Entenda como transformamos ideias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5164F66-88FC-91C0-FE99-D1427587645C}"/>
              </a:ext>
            </a:extLst>
          </p:cNvPr>
          <p:cNvSpPr/>
          <p:nvPr/>
        </p:nvSpPr>
        <p:spPr>
          <a:xfrm>
            <a:off x="978344" y="754567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85BE8262-D4F6-75B9-C655-F6BE5E432673}"/>
              </a:ext>
            </a:extLst>
          </p:cNvPr>
          <p:cNvSpPr txBox="1"/>
          <p:nvPr/>
        </p:nvSpPr>
        <p:spPr>
          <a:xfrm>
            <a:off x="1006273" y="677837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Gujarati"/>
                <a:ea typeface="Anek Gujarati"/>
                <a:cs typeface="Anek Gujarati"/>
                <a:sym typeface="Anek Gujarati"/>
              </a:rPr>
              <a:t>Como fazemos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F58174-D1F8-1C7E-D6BC-605E901C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20" y="2643439"/>
            <a:ext cx="886472" cy="895079"/>
          </a:xfrm>
          <a:prstGeom prst="rect">
            <a:avLst/>
          </a:prstGeom>
        </p:spPr>
      </p:pic>
      <p:sp>
        <p:nvSpPr>
          <p:cNvPr id="15" name="Google Shape;114;p17">
            <a:extLst>
              <a:ext uri="{FF2B5EF4-FFF2-40B4-BE49-F238E27FC236}">
                <a16:creationId xmlns:a16="http://schemas.microsoft.com/office/drawing/2014/main" id="{58172DA1-B423-7740-5D27-D0926D17C7BE}"/>
              </a:ext>
            </a:extLst>
          </p:cNvPr>
          <p:cNvSpPr txBox="1"/>
          <p:nvPr/>
        </p:nvSpPr>
        <p:spPr>
          <a:xfrm>
            <a:off x="1676152" y="1293753"/>
            <a:ext cx="300834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Experiência e diversidade tecnológica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24A81AD2-BC81-10AC-E19E-90E352F6DD5C}"/>
              </a:ext>
            </a:extLst>
          </p:cNvPr>
          <p:cNvSpPr txBox="1"/>
          <p:nvPr/>
        </p:nvSpPr>
        <p:spPr>
          <a:xfrm>
            <a:off x="1676151" y="1511596"/>
            <a:ext cx="6314255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Utilizamos uma ampla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variedade de ferramentas e tecnologias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para desenvolver aplicativos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Desktop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Web responsiva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Mobile (Android e iOS)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 Exemplos: BACKEND (Java, Python, Node.js, .NET), FRONTEND (Angular, </a:t>
            </a:r>
            <a:r>
              <a:rPr lang="pt-BR" sz="900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), MOBILE (</a:t>
            </a:r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Kotlin, Swift, React Native, Flutter e Xamarin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), ORACLE (PL/SQL, APEX), </a:t>
            </a:r>
            <a:r>
              <a:rPr lang="pt-BR" sz="900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Machine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Learning, Power BI,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entre outras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Seguimos as melhores práticas para fornecer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 de alta qualidade.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5" name="Google Shape;114;p17">
            <a:extLst>
              <a:ext uri="{FF2B5EF4-FFF2-40B4-BE49-F238E27FC236}">
                <a16:creationId xmlns:a16="http://schemas.microsoft.com/office/drawing/2014/main" id="{4D7B2896-7CAD-5CC4-3326-ADE48B8EDFBD}"/>
              </a:ext>
            </a:extLst>
          </p:cNvPr>
          <p:cNvSpPr txBox="1"/>
          <p:nvPr/>
        </p:nvSpPr>
        <p:spPr>
          <a:xfrm>
            <a:off x="1638652" y="3809241"/>
            <a:ext cx="494502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Visibilidade dos projetos</a:t>
            </a:r>
          </a:p>
        </p:txBody>
      </p:sp>
      <p:sp>
        <p:nvSpPr>
          <p:cNvPr id="27" name="Google Shape;66;p14">
            <a:extLst>
              <a:ext uri="{FF2B5EF4-FFF2-40B4-BE49-F238E27FC236}">
                <a16:creationId xmlns:a16="http://schemas.microsoft.com/office/drawing/2014/main" id="{032AC9BC-332E-7D57-1E57-FBE147CA9BFE}"/>
              </a:ext>
            </a:extLst>
          </p:cNvPr>
          <p:cNvSpPr txBox="1"/>
          <p:nvPr/>
        </p:nvSpPr>
        <p:spPr>
          <a:xfrm>
            <a:off x="1638651" y="4027084"/>
            <a:ext cx="586669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Realizamos a gestão dos projetos de maneira transparente, realizando o </a:t>
            </a:r>
            <a:r>
              <a:rPr kumimoji="0" lang="pt-BR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monitoramento constante e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disponibilizando aos nossos clientes dashboards para acompanhamento</a:t>
            </a:r>
            <a:r>
              <a:rPr kumimoji="0" lang="pt-BR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dos projetos, possibilitando assim que nossos clientes tenham total visibilidade sobre os status das entregas e ofensores que podem comprometer prazos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68C2D2-EDCA-D168-22E9-58729E33BE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13B063E7-D058-5D3A-39DC-4B5D3D8A80BD}"/>
              </a:ext>
            </a:extLst>
          </p:cNvPr>
          <p:cNvSpPr txBox="1"/>
          <p:nvPr/>
        </p:nvSpPr>
        <p:spPr>
          <a:xfrm>
            <a:off x="2012292" y="2704881"/>
            <a:ext cx="4798160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Imersão no negócio</a:t>
            </a: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highlight>
                <a:srgbClr val="FF0000"/>
              </a:highlight>
              <a:uLnTx/>
              <a:uFillTx/>
              <a:latin typeface="Anek Gujarati" panose="020B0604020202020204" charset="0"/>
              <a:ea typeface="Anek Gujarati"/>
              <a:cs typeface="Anek Gujarati" panose="020B0604020202020204" charset="0"/>
              <a:sym typeface="Anek Gujarati"/>
            </a:endParaRPr>
          </a:p>
        </p:txBody>
      </p:sp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116DB736-84F6-2E8B-D90B-CD03106EA5B5}"/>
              </a:ext>
            </a:extLst>
          </p:cNvPr>
          <p:cNvSpPr txBox="1"/>
          <p:nvPr/>
        </p:nvSpPr>
        <p:spPr>
          <a:xfrm>
            <a:off x="2012292" y="2922724"/>
            <a:ext cx="68391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Nosso time de especialistas impulsiona e potencializa o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engajamento do usuário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realizando um trabalho embasado em estudos de negócio, pesquisa de campo, observação da rotina empresarial, análise da jornada do usuário e sua experiência. Com base nesse trabalho, desenvolvemos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 aderentes às necessidades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de nossos clientes.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A5606E9-AA75-6EF3-78CE-E110F8F17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79" y="1302075"/>
            <a:ext cx="886471" cy="8950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A9E38F-647D-C4F5-CBA7-00E521F3B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178" y="3826061"/>
            <a:ext cx="886472" cy="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6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3184257" y="1034402"/>
            <a:ext cx="277548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Entenda nossa metodologia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9B5329-9342-952F-6FDB-FD9AACEFAD2B}"/>
              </a:ext>
            </a:extLst>
          </p:cNvPr>
          <p:cNvSpPr/>
          <p:nvPr/>
        </p:nvSpPr>
        <p:spPr>
          <a:xfrm>
            <a:off x="3156328" y="1442785"/>
            <a:ext cx="2787961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620160FC-2782-03FB-1753-9D0FD505BCF3}"/>
              </a:ext>
            </a:extLst>
          </p:cNvPr>
          <p:cNvSpPr txBox="1"/>
          <p:nvPr/>
        </p:nvSpPr>
        <p:spPr>
          <a:xfrm>
            <a:off x="3184257" y="1366055"/>
            <a:ext cx="290071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Participativa / Compartilhada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2211664" y="1757676"/>
            <a:ext cx="4677287" cy="74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 cliente desempenha um papel essencial na criação da solução, com a utilização de ferramentas estatísticas para orientar nossos projetos e entregas frequentes e consistentes.</a:t>
            </a:r>
            <a:endParaRPr sz="105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EEE3D82-9755-8537-6E11-5D417B5C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1" cy="4080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E1468E4-C179-115F-7D13-C7F34645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555" y="2571676"/>
            <a:ext cx="5543503" cy="1923643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A67D9225-054A-5D4F-6780-591EC79055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9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F4B021-0EB9-AB88-B25C-A8DA342C0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4" y="2776965"/>
            <a:ext cx="1695407" cy="417855"/>
          </a:xfrm>
          <a:prstGeom prst="rect">
            <a:avLst/>
          </a:prstGeom>
        </p:spPr>
      </p:pic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27EB76C3-BE27-109B-47E8-E42D7B3AAC39}"/>
              </a:ext>
            </a:extLst>
          </p:cNvPr>
          <p:cNvSpPr txBox="1"/>
          <p:nvPr/>
        </p:nvSpPr>
        <p:spPr>
          <a:xfrm>
            <a:off x="1844937" y="3017971"/>
            <a:ext cx="61690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SOLUÇÕES</a:t>
            </a:r>
            <a:endParaRPr sz="6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D80136-1BF5-CBB2-19D7-2D47F1CF85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3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344474" y="1166996"/>
            <a:ext cx="2952798" cy="1129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503865" y="1435116"/>
            <a:ext cx="241078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Máquina de Lingotamento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501811" y="1718061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Processo de solidificação do aço, em um formato adequado para posterior processo de conformação a quente.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344474" y="2386773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408324" y="2643009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1737" y="2877089"/>
            <a:ext cx="270553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Revitalização da interface gráfica das máquinas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lingotamento (MLC1, MLC2 e MLC3);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Unificação e modernização do código-fonte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da MLC1 e MLC3;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Utilização de tecnologias avançadas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(Java e Angular) para aprimorar todo o sistema;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Implementação de interface intuitiva e amigável;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complexo e abrangente: mais de 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19.000 horas dedicadas.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80" y="1243989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69" y="2455687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3012833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3379748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4106189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2" y="3751496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2" y="4294241"/>
            <a:ext cx="123237" cy="102111"/>
          </a:xfrm>
          <a:prstGeom prst="rect">
            <a:avLst/>
          </a:prstGeom>
        </p:spPr>
      </p:pic>
      <p:pic>
        <p:nvPicPr>
          <p:cNvPr id="3" name="Picture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493A719-D357-9E0A-C885-08B1FA359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6367" r="6654" b="11956"/>
          <a:stretch/>
        </p:blipFill>
        <p:spPr bwMode="auto">
          <a:xfrm>
            <a:off x="3451198" y="1585991"/>
            <a:ext cx="5477415" cy="26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B8DB63DA-E074-5FD4-816C-9E349FE01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6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456331" y="1741073"/>
            <a:ext cx="216342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615722" y="2112063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LIMS - Sistema para</a:t>
            </a:r>
          </a:p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Laboratório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613669" y="2504736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dos ensaios laboratoriais das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amostras provenientes das plantas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 dos clientes.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5735343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5799193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82607" y="2334260"/>
            <a:ext cx="270553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Estabilização inicial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da arquitetura e requisitos;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de usabilidade;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Completa remodelagem do LIMS;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Entregas contínuas;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sem atrasos;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Confiabilidade dos usuários no sistema.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8" y="1818067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9" y="1809988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470004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836919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3563360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3208667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2647274"/>
            <a:ext cx="123237" cy="1021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7E3AD6-F2C5-A9E5-1EF2-9D1BC8EA8617}"/>
              </a:ext>
            </a:extLst>
          </p:cNvPr>
          <p:cNvSpPr/>
          <p:nvPr/>
        </p:nvSpPr>
        <p:spPr>
          <a:xfrm>
            <a:off x="2701152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25A04F8-12A0-897E-FCA0-FE975768F4ED}"/>
              </a:ext>
            </a:extLst>
          </p:cNvPr>
          <p:cNvSpPr txBox="1"/>
          <p:nvPr/>
        </p:nvSpPr>
        <p:spPr>
          <a:xfrm>
            <a:off x="2765002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Desafios/necessidades: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7072AAE8-55BA-5163-DC06-21B8CCBFFBD3}"/>
              </a:ext>
            </a:extLst>
          </p:cNvPr>
          <p:cNvSpPr txBox="1"/>
          <p:nvPr/>
        </p:nvSpPr>
        <p:spPr>
          <a:xfrm>
            <a:off x="2948416" y="2334261"/>
            <a:ext cx="270553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Realizar a sustentação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inconsistência nos dados;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a lentidão no sistema/processos;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Sanar as dificuldades de uso do sistema.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413145-1E1F-D550-AA6D-3E81EDC99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470004"/>
            <a:ext cx="123237" cy="1021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A20244-EBB6-EBA0-2A49-2D8B64335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836919"/>
            <a:ext cx="123237" cy="1021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70B654-6618-5E62-5975-AAA0EC4B7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651246"/>
            <a:ext cx="123237" cy="10211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CF6F-84D6-CDBB-0D54-445068858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90" y="3016643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C43BD8B-DA6C-F9E5-0315-DF63B4AA9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212" y="3379262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F12C45A-A4EB-C6FF-33C6-64EE3CA2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14" y="3011419"/>
            <a:ext cx="123237" cy="102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E35CF8-9ACF-38D1-A8E5-1CD3034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47" y="1822984"/>
            <a:ext cx="185738" cy="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B1381B6-0CDF-955B-3C77-A3CA01C50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05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024775" y="2014727"/>
            <a:ext cx="2033581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114298" y="263046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Sistema de Cockpit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114297" y="2996786"/>
            <a:ext cx="18545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Sistema de suporte operacional abrange todas as áreas de nosso cliente, incorporando conceitos de digitalização e Indústria 4.0 para impulsionar produtividade, qualidade, redução de custos e eficiência operacional.</a:t>
            </a:r>
            <a:endParaRPr sz="8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3147877" y="2014727"/>
            <a:ext cx="2406241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3301346" y="2630468"/>
            <a:ext cx="180002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Gestão de manutenção em paradas: geral e programada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29" y="2314334"/>
            <a:ext cx="192117" cy="192117"/>
          </a:xfrm>
          <a:prstGeom prst="rect">
            <a:avLst/>
          </a:prstGeom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FE37C76-960B-5BBC-5BDF-4BA26099AEEE}"/>
              </a:ext>
            </a:extLst>
          </p:cNvPr>
          <p:cNvSpPr txBox="1"/>
          <p:nvPr/>
        </p:nvSpPr>
        <p:spPr>
          <a:xfrm>
            <a:off x="3309850" y="3184706"/>
            <a:ext cx="210352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Parada Geral anual para manutenção preventiva em conformidade com regulamentações, incluindo inspeção de vasos de pressão e otimização do desempenho da planta.</a:t>
            </a:r>
            <a:endParaRPr sz="8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DE757DC-8B52-D4BE-4B39-ABDE0DEBF0F6}"/>
              </a:ext>
            </a:extLst>
          </p:cNvPr>
          <p:cNvSpPr/>
          <p:nvPr/>
        </p:nvSpPr>
        <p:spPr>
          <a:xfrm>
            <a:off x="5643639" y="2014727"/>
            <a:ext cx="2445860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B303D834-E190-A166-FF5B-7741D88EEB3A}"/>
              </a:ext>
            </a:extLst>
          </p:cNvPr>
          <p:cNvSpPr txBox="1"/>
          <p:nvPr/>
        </p:nvSpPr>
        <p:spPr>
          <a:xfrm>
            <a:off x="5803502" y="2630468"/>
            <a:ext cx="170410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923FCC0-9CDB-18EE-1077-AEE5223E1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046" y="2319702"/>
            <a:ext cx="219541" cy="18137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F11EFD9-9D6B-DEEA-4E70-D03B0C71F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428" y="2308903"/>
            <a:ext cx="182369" cy="204129"/>
          </a:xfrm>
          <a:prstGeom prst="rect">
            <a:avLst/>
          </a:prstGeom>
        </p:spPr>
      </p:pic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67789C31-6C4E-1D82-91D5-E42E2064467D}"/>
              </a:ext>
            </a:extLst>
          </p:cNvPr>
          <p:cNvSpPr txBox="1"/>
          <p:nvPr/>
        </p:nvSpPr>
        <p:spPr>
          <a:xfrm>
            <a:off x="6008816" y="3014921"/>
            <a:ext cx="20161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Reuniões diárias de 1h para 30min;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assertividade;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tempo de gestão;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Validação de restrições.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2559E4B-4FC4-3223-03DD-F1D4BB5A0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151476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519A3A9-AE70-FDB3-E860-CAF270573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326988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E3DBC5E-DEFA-E3FA-A3FF-590DB28EB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512336"/>
            <a:ext cx="123237" cy="10211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20ECCFB-DE0A-2B29-E9CC-B68ADA8CF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696252"/>
            <a:ext cx="123237" cy="10211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2E376FD-CCFA-6CD9-2530-ACDC8C077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901" y="1066272"/>
            <a:ext cx="1158196" cy="805911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D4B33E9-78D7-32E9-5290-491B6138CAA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BE79C4-E115-B444-12C7-C24D3891E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2E376FD-CCFA-6CD9-2530-ACDC8C07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04" y="166088"/>
            <a:ext cx="894365" cy="622328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F5FE00B-28FB-7AE8-2D34-37C3A3C2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1026" name="Picture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331D47A-FA2A-7542-EE5A-A7EED4954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3534" r="7764" b="7313"/>
          <a:stretch/>
        </p:blipFill>
        <p:spPr bwMode="auto">
          <a:xfrm>
            <a:off x="5742432" y="1201982"/>
            <a:ext cx="3167482" cy="35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1556C17D-8602-5AC5-3357-E57AA632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30" y="788416"/>
            <a:ext cx="5378036" cy="32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64451C2-349F-A688-A20A-DC54BAC9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6" y="2199159"/>
            <a:ext cx="5407532" cy="33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DD453D0-3139-6CF1-1D35-B01EA2FAA7EA}"/>
              </a:ext>
            </a:extLst>
          </p:cNvPr>
          <p:cNvSpPr txBox="1"/>
          <p:nvPr/>
        </p:nvSpPr>
        <p:spPr>
          <a:xfrm>
            <a:off x="1502004" y="707798"/>
            <a:ext cx="2038553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Sistema de Cockpit 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5E882FA2-93A8-2E4B-C6AA-CAA7497B065E}"/>
              </a:ext>
            </a:extLst>
          </p:cNvPr>
          <p:cNvSpPr txBox="1"/>
          <p:nvPr/>
        </p:nvSpPr>
        <p:spPr>
          <a:xfrm>
            <a:off x="6061592" y="788416"/>
            <a:ext cx="265362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manutenção em paradas: geral e programada</a:t>
            </a:r>
          </a:p>
        </p:txBody>
      </p:sp>
    </p:spTree>
    <p:extLst>
      <p:ext uri="{BB962C8B-B14F-4D97-AF65-F5344CB8AC3E}">
        <p14:creationId xmlns:p14="http://schemas.microsoft.com/office/powerpoint/2010/main" val="55041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456331" y="1741073"/>
            <a:ext cx="216342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615722" y="2112063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LIMS - Sistema para</a:t>
            </a:r>
          </a:p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Laboratório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613669" y="2504736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dos ensaios laboratoriais das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amostras provenientes das plantas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 dos clientes.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5735343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5799193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82607" y="2328372"/>
            <a:ext cx="270553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Estabilização inicial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da arquitetura e requisitos;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de usabilidade;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Completa remodelagem do LIMS;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Entregas contínuas;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sem atrasos;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Confiabilidade dos usuários no sistema.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8" y="1818067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9" y="1809988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464116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831031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3557472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3202779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2641386"/>
            <a:ext cx="123237" cy="1021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7E3AD6-F2C5-A9E5-1EF2-9D1BC8EA8617}"/>
              </a:ext>
            </a:extLst>
          </p:cNvPr>
          <p:cNvSpPr/>
          <p:nvPr/>
        </p:nvSpPr>
        <p:spPr>
          <a:xfrm>
            <a:off x="2701152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25A04F8-12A0-897E-FCA0-FE975768F4ED}"/>
              </a:ext>
            </a:extLst>
          </p:cNvPr>
          <p:cNvSpPr txBox="1"/>
          <p:nvPr/>
        </p:nvSpPr>
        <p:spPr>
          <a:xfrm>
            <a:off x="2765002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Desafios/necessidades: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7072AAE8-55BA-5163-DC06-21B8CCBFFBD3}"/>
              </a:ext>
            </a:extLst>
          </p:cNvPr>
          <p:cNvSpPr txBox="1"/>
          <p:nvPr/>
        </p:nvSpPr>
        <p:spPr>
          <a:xfrm>
            <a:off x="2948416" y="2334261"/>
            <a:ext cx="270553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Realizar a sustentação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inconsistência nos dados;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a lentidão no sistema/processos;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Sanar as dificuldades de uso do sistema.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413145-1E1F-D550-AA6D-3E81EDC99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470004"/>
            <a:ext cx="123237" cy="1021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A20244-EBB6-EBA0-2A49-2D8B64335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836919"/>
            <a:ext cx="123237" cy="1021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70B654-6618-5E62-5975-AAA0EC4B7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651246"/>
            <a:ext cx="123237" cy="10211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CF6F-84D6-CDBB-0D54-445068858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90" y="3016643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C43BD8B-DA6C-F9E5-0315-DF63B4AA9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212" y="3373374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F12C45A-A4EB-C6FF-33C6-64EE3CA2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14" y="3005531"/>
            <a:ext cx="123237" cy="102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E35CF8-9ACF-38D1-A8E5-1CD3034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47" y="1822984"/>
            <a:ext cx="185738" cy="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92BAB97-CF29-DA42-6670-2400418BC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BC8FEFE-F105-007C-9283-97A27779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Google Shape;156;p19">
            <a:extLst>
              <a:ext uri="{FF2B5EF4-FFF2-40B4-BE49-F238E27FC236}">
                <a16:creationId xmlns:a16="http://schemas.microsoft.com/office/drawing/2014/main" id="{1D2C6428-B444-0D77-CEF7-C7A10C93C2B0}"/>
              </a:ext>
            </a:extLst>
          </p:cNvPr>
          <p:cNvSpPr txBox="1"/>
          <p:nvPr/>
        </p:nvSpPr>
        <p:spPr>
          <a:xfrm>
            <a:off x="4876801" y="1836460"/>
            <a:ext cx="33753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Anek Gujarati Light"/>
                <a:ea typeface="Anek Gujarati Light"/>
                <a:cs typeface="Anek Gujarati Light"/>
                <a:sym typeface="Anek Gujarati Light"/>
              </a:rPr>
              <a:t>Entre em contato com nosso time</a:t>
            </a:r>
            <a:endParaRPr dirty="0">
              <a:solidFill>
                <a:schemeClr val="lt1"/>
              </a:solidFill>
              <a:latin typeface="Anek Gujarati Light"/>
              <a:ea typeface="Anek Gujarati Light"/>
              <a:cs typeface="Anek Gujarati Light"/>
              <a:sym typeface="Anek Gujarati Light"/>
            </a:endParaRPr>
          </a:p>
        </p:txBody>
      </p:sp>
      <p:sp>
        <p:nvSpPr>
          <p:cNvPr id="13" name="Google Shape;157;p19">
            <a:extLst>
              <a:ext uri="{FF2B5EF4-FFF2-40B4-BE49-F238E27FC236}">
                <a16:creationId xmlns:a16="http://schemas.microsoft.com/office/drawing/2014/main" id="{90BAB5CC-6C17-3461-1DF4-92AEC931430B}"/>
              </a:ext>
            </a:extLst>
          </p:cNvPr>
          <p:cNvSpPr txBox="1"/>
          <p:nvPr/>
        </p:nvSpPr>
        <p:spPr>
          <a:xfrm>
            <a:off x="4998720" y="852526"/>
            <a:ext cx="325338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Anek Gujarati SemiBold"/>
                <a:ea typeface="Anek Gujarati SemiBold"/>
                <a:cs typeface="Anek Gujarati SemiBold"/>
                <a:sym typeface="Anek Gujarati SemiBold"/>
              </a:rPr>
              <a:t>Queremos ajudá-lo a encontrar a melhor solução para a sua necessidade</a:t>
            </a:r>
            <a:endParaRPr sz="2000" dirty="0">
              <a:solidFill>
                <a:schemeClr val="lt1"/>
              </a:solidFill>
              <a:latin typeface="Anek Gujarati SemiBold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E1B7CD-C6D6-A229-0A2C-B1473D4D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3534">
            <a:off x="7499147" y="877690"/>
            <a:ext cx="2374605" cy="2553733"/>
          </a:xfrm>
          <a:prstGeom prst="rect">
            <a:avLst/>
          </a:prstGeom>
        </p:spPr>
      </p:pic>
      <p:sp>
        <p:nvSpPr>
          <p:cNvPr id="2" name="Google Shape;179;p21">
            <a:extLst>
              <a:ext uri="{FF2B5EF4-FFF2-40B4-BE49-F238E27FC236}">
                <a16:creationId xmlns:a16="http://schemas.microsoft.com/office/drawing/2014/main" id="{92A3A990-A1D4-1466-54F7-858A1F03D402}"/>
              </a:ext>
            </a:extLst>
          </p:cNvPr>
          <p:cNvSpPr txBox="1"/>
          <p:nvPr/>
        </p:nvSpPr>
        <p:spPr>
          <a:xfrm>
            <a:off x="5003583" y="3385690"/>
            <a:ext cx="29548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  <a:latin typeface="Anek Gujarati SemiBold"/>
                <a:ea typeface="Anek Gujarati SemiBold"/>
                <a:cs typeface="Anek Gujarati SemiBold"/>
                <a:sym typeface="Anek Gujarati SemiBold"/>
              </a:rPr>
              <a:t>Nome Vendedor</a:t>
            </a:r>
            <a:endParaRPr lang="pt-BR" sz="1200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CCFD6D-503A-E6FC-A987-6B494ABB460F}"/>
              </a:ext>
            </a:extLst>
          </p:cNvPr>
          <p:cNvSpPr txBox="1"/>
          <p:nvPr/>
        </p:nvSpPr>
        <p:spPr>
          <a:xfrm>
            <a:off x="5605077" y="3777680"/>
            <a:ext cx="235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email@email.com.br</a:t>
            </a:r>
            <a:endParaRPr lang="pt-BR" sz="1400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FD7BFB1-65DC-04C9-0DB8-FED5061A9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286" y="3480115"/>
            <a:ext cx="169752" cy="20354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BF1934F-5A63-B4DE-753D-35FA4BAAD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4286" y="3845945"/>
            <a:ext cx="171055" cy="13430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7B8F5C-4840-9B91-DD5B-328B3FACB0B9}"/>
              </a:ext>
            </a:extLst>
          </p:cNvPr>
          <p:cNvSpPr txBox="1"/>
          <p:nvPr/>
        </p:nvSpPr>
        <p:spPr>
          <a:xfrm>
            <a:off x="5605077" y="4082266"/>
            <a:ext cx="235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 err="1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ddd</a:t>
            </a:r>
            <a:r>
              <a:rPr lang="pt-BR" sz="1400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. 9 9999-9999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F8164BF-669A-E21A-EB71-A492E9504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286" y="4107267"/>
            <a:ext cx="169458" cy="169458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98C317A1-73D2-1033-5642-643FDC96BF9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1695E4-EB53-A54B-1B93-AE608046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562081" y="456419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Acelere sua transformação digital com integração simplificada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684201" y="1145952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712130" y="1069222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BE85A2E-0158-DDE1-ABD6-BC701AB329C8}"/>
              </a:ext>
            </a:extLst>
          </p:cNvPr>
          <p:cNvSpPr txBox="1"/>
          <p:nvPr/>
        </p:nvSpPr>
        <p:spPr>
          <a:xfrm>
            <a:off x="594366" y="1495625"/>
            <a:ext cx="3293434" cy="321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 APIPASS é a solução em integração que vai dar fluidez para sua operação. Tem como objetivo simplificar suas integrações complexas para acelerar os resultados de sua transformação digital.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 o iPaaS da APIPASS você integra com o mínimo de código, uma solução low-code, com interface simples e fácil, com mais de 700 conectores prontos e de fácil ativação.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Você necessita que qualquer peça do seu ecossistema se comunique de forma automatizada, transparente e em tempo real? Com a APIPASS, você garante maior visibilidade e escalabilidade nas integrações, aumentando em até 80% a produtividade dos seus projetos!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Foque no seu negócio e deixe as integrações com a APIPASS!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AC6E27-3754-F678-D308-A825AC34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15" y="1125415"/>
            <a:ext cx="5044002" cy="3365855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64D4880-4A8B-9F7C-CABA-BB2CC1BE86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CA4FB8A5-370B-D520-E9A7-9A93215E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2857986" y="1535720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Criamos uma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solução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para você integrar com o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mínimo de código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1DACFDD-A346-1665-7FC4-09A0F164C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575" y="1104897"/>
            <a:ext cx="406847" cy="33490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BAB757C-BF3A-DABF-0301-262C1E8AF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829" y="2323894"/>
            <a:ext cx="919595" cy="9195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7C01799-0A88-81CD-E4DB-E419511CA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555" y="2323894"/>
            <a:ext cx="919595" cy="9195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C21A727-02E2-8F88-C625-02E2DD314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81" y="2323893"/>
            <a:ext cx="919595" cy="91959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782A58-6770-9707-00C9-7434D165E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367" y="2323893"/>
            <a:ext cx="919595" cy="91959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20C8C21-0F01-FF5A-82D8-F4398B86F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3" y="2323893"/>
            <a:ext cx="919595" cy="91959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4EBB69C-D183-2FB3-A331-4E4F91B38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819" y="2323892"/>
            <a:ext cx="919595" cy="919595"/>
          </a:xfrm>
          <a:prstGeom prst="rect">
            <a:avLst/>
          </a:prstGeom>
        </p:spPr>
      </p:pic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01B7E3D0-A6E1-E638-DB6B-1EE46ADAE7A8}"/>
              </a:ext>
            </a:extLst>
          </p:cNvPr>
          <p:cNvSpPr txBox="1"/>
          <p:nvPr/>
        </p:nvSpPr>
        <p:spPr>
          <a:xfrm>
            <a:off x="1151530" y="3100280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+ 700 conectores prontos</a:t>
            </a: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774E02A2-E708-D953-DE04-357F3E453215}"/>
              </a:ext>
            </a:extLst>
          </p:cNvPr>
          <p:cNvSpPr txBox="1"/>
          <p:nvPr/>
        </p:nvSpPr>
        <p:spPr>
          <a:xfrm>
            <a:off x="2280741" y="3108198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Low-code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(Javascript) </a:t>
            </a:r>
          </a:p>
        </p:txBody>
      </p:sp>
      <p:sp>
        <p:nvSpPr>
          <p:cNvPr id="25" name="Google Shape;66;p14">
            <a:extLst>
              <a:ext uri="{FF2B5EF4-FFF2-40B4-BE49-F238E27FC236}">
                <a16:creationId xmlns:a16="http://schemas.microsoft.com/office/drawing/2014/main" id="{B24E2F2E-9D85-AA6D-0868-A104ED4B1FE8}"/>
              </a:ext>
            </a:extLst>
          </p:cNvPr>
          <p:cNvSpPr txBox="1"/>
          <p:nvPr/>
        </p:nvSpPr>
        <p:spPr>
          <a:xfrm>
            <a:off x="3534280" y="3100280"/>
            <a:ext cx="98116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Interface visual para criação de fluxos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9F6A130F-0596-FCFD-ECE1-4A304EE9825D}"/>
              </a:ext>
            </a:extLst>
          </p:cNvPr>
          <p:cNvSpPr txBox="1"/>
          <p:nvPr/>
        </p:nvSpPr>
        <p:spPr>
          <a:xfrm>
            <a:off x="4491729" y="3101804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Estágios de desenvolvimento </a:t>
            </a:r>
          </a:p>
        </p:txBody>
      </p:sp>
      <p:sp>
        <p:nvSpPr>
          <p:cNvPr id="27" name="Google Shape;66;p14">
            <a:extLst>
              <a:ext uri="{FF2B5EF4-FFF2-40B4-BE49-F238E27FC236}">
                <a16:creationId xmlns:a16="http://schemas.microsoft.com/office/drawing/2014/main" id="{5FCBFE7A-3341-47CE-838B-6BE6C480653B}"/>
              </a:ext>
            </a:extLst>
          </p:cNvPr>
          <p:cNvSpPr txBox="1"/>
          <p:nvPr/>
        </p:nvSpPr>
        <p:spPr>
          <a:xfrm>
            <a:off x="5699234" y="3100280"/>
            <a:ext cx="98116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Ativação rápida de fluxos</a:t>
            </a:r>
          </a:p>
        </p:txBody>
      </p:sp>
      <p:sp>
        <p:nvSpPr>
          <p:cNvPr id="28" name="Google Shape;66;p14">
            <a:extLst>
              <a:ext uri="{FF2B5EF4-FFF2-40B4-BE49-F238E27FC236}">
                <a16:creationId xmlns:a16="http://schemas.microsoft.com/office/drawing/2014/main" id="{D25EFD18-4A60-CB81-7DCE-3D5EC137D9BE}"/>
              </a:ext>
            </a:extLst>
          </p:cNvPr>
          <p:cNvSpPr txBox="1"/>
          <p:nvPr/>
        </p:nvSpPr>
        <p:spPr>
          <a:xfrm>
            <a:off x="6775033" y="3098756"/>
            <a:ext cx="98116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Visualização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dos logs de execução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AD65CC0F-4C37-4F91-D4F6-01F2CC8BF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7148" y="2632211"/>
            <a:ext cx="302955" cy="30295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2B2A64B7-3D48-E159-754A-AEF1583D6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7958" y="2657475"/>
            <a:ext cx="252247" cy="25224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15086C18-6AE8-FED9-A3ED-8C5C3E8C02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52202" y="2641722"/>
            <a:ext cx="283752" cy="28375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936A377B-D0AE-D500-07CB-9F4538CFC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21775" y="2632211"/>
            <a:ext cx="302601" cy="302601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B6696B4-CF19-31D6-0C49-6D48929467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3790" y="2637962"/>
            <a:ext cx="271760" cy="27176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99AFB3F2-F0A4-F444-0B82-7A5F55DE80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8738" y="2657387"/>
            <a:ext cx="252247" cy="252247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19" action="ppaction://hlinksldjump"/>
            <a:extLst>
              <a:ext uri="{FF2B5EF4-FFF2-40B4-BE49-F238E27FC236}">
                <a16:creationId xmlns:a16="http://schemas.microsoft.com/office/drawing/2014/main" id="{29FBB55B-E5F1-8783-3D18-7AA74AF958D1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AB6173-FEF1-9796-64FF-679EE6AE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2335771" y="338591"/>
            <a:ext cx="4472453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Desenvolva </a:t>
            </a: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com low-code e ganhe eficiência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em seus projetos de integrações.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1DACFDD-A346-1665-7FC4-09A0F164C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2955" y="1226817"/>
            <a:ext cx="406847" cy="334907"/>
          </a:xfrm>
          <a:prstGeom prst="rect">
            <a:avLst/>
          </a:prstGeom>
        </p:spPr>
      </p:pic>
      <p:pic>
        <p:nvPicPr>
          <p:cNvPr id="4" name="Imagem 3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C7251BE4-B50E-CE4D-6637-0861FA0CCF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1297"/>
          <a:stretch/>
        </p:blipFill>
        <p:spPr>
          <a:xfrm>
            <a:off x="1312955" y="1082677"/>
            <a:ext cx="6406465" cy="288280"/>
          </a:xfrm>
          <a:prstGeom prst="rect">
            <a:avLst/>
          </a:prstGeom>
        </p:spPr>
      </p:pic>
      <p:pic>
        <p:nvPicPr>
          <p:cNvPr id="2" name="CIO Brasil Low code">
            <a:hlinkClick r:id="" action="ppaction://media"/>
            <a:extLst>
              <a:ext uri="{FF2B5EF4-FFF2-40B4-BE49-F238E27FC236}">
                <a16:creationId xmlns:a16="http://schemas.microsoft.com/office/drawing/2014/main" id="{1417C013-61D2-1C7B-F8DB-2600BC3B3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0593"/>
          <a:stretch/>
        </p:blipFill>
        <p:spPr>
          <a:xfrm>
            <a:off x="1312956" y="1350640"/>
            <a:ext cx="6406465" cy="3221911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B0EC7E3D-0A6B-0817-87A8-E2DDED514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A608AEBA-8C61-A3B4-60AD-9C51B8CC8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174" y="2985893"/>
            <a:ext cx="1380998" cy="279504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5943294-B5BE-F62A-234A-DEE8C63CC53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6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9404EAA-0BEF-332B-8974-1900E42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23414"/>
            <a:ext cx="442002" cy="40800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962EBB-DBEB-363C-01B6-026BE36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74" y="1054830"/>
            <a:ext cx="6885052" cy="3254832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7A94C07-6D08-F2E8-1D19-A8A5D3E6ED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237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CAE5428779734C90F987181908A909" ma:contentTypeVersion="12" ma:contentTypeDescription="Crie um novo documento." ma:contentTypeScope="" ma:versionID="9a32a62384bbf7e0a401a9114608edc0">
  <xsd:schema xmlns:xsd="http://www.w3.org/2001/XMLSchema" xmlns:xs="http://www.w3.org/2001/XMLSchema" xmlns:p="http://schemas.microsoft.com/office/2006/metadata/properties" xmlns:ns2="c1f4ed29-e286-4b0b-ba7e-0de33dc85405" xmlns:ns3="b68ef40e-021e-4a19-bf49-2e2bff228cba" targetNamespace="http://schemas.microsoft.com/office/2006/metadata/properties" ma:root="true" ma:fieldsID="09d1e11f1717dc7fa259225f2a03f27c" ns2:_="" ns3:_="">
    <xsd:import namespace="c1f4ed29-e286-4b0b-ba7e-0de33dc85405"/>
    <xsd:import namespace="b68ef40e-021e-4a19-bf49-2e2bff228c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4ed29-e286-4b0b-ba7e-0de33dc85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7f5cc9-f58f-433f-9622-83d329c158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ef40e-021e-4a19-bf49-2e2bff228cb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13ed62e-9c5b-407e-a4e6-2b4e40730366}" ma:internalName="TaxCatchAll" ma:showField="CatchAllData" ma:web="b68ef40e-021e-4a19-bf49-2e2bff228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D6952E-6319-4CBC-BD5A-2B3B39F6A4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f4ed29-e286-4b0b-ba7e-0de33dc85405"/>
    <ds:schemaRef ds:uri="b68ef40e-021e-4a19-bf49-2e2bff228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44F31C-C004-4689-88FB-81F5B53ADD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27205</TotalTime>
  <Words>3177</Words>
  <Application>Microsoft Office PowerPoint</Application>
  <PresentationFormat>Apresentação na tela (16:9)</PresentationFormat>
  <Paragraphs>428</Paragraphs>
  <Slides>48</Slides>
  <Notes>48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7" baseType="lpstr">
      <vt:lpstr>Calibri Light</vt:lpstr>
      <vt:lpstr>Calibri</vt:lpstr>
      <vt:lpstr>Montserrat</vt:lpstr>
      <vt:lpstr>Anek Gujarati SemiBold</vt:lpstr>
      <vt:lpstr>Anek Gujarati Light</vt:lpstr>
      <vt:lpstr>Anek Gujarati</vt:lpstr>
      <vt:lpstr>Arial</vt:lpstr>
      <vt:lpstr>Simple Light</vt:lpstr>
      <vt:lpstr>Tema do Office</vt:lpstr>
      <vt:lpstr>Somos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</dc:title>
  <dc:creator>Eduardo Salvo</dc:creator>
  <cp:lastModifiedBy>Charles Eduardo Corrêa</cp:lastModifiedBy>
  <cp:revision>282</cp:revision>
  <dcterms:modified xsi:type="dcterms:W3CDTF">2024-01-25T14:52:46Z</dcterms:modified>
</cp:coreProperties>
</file>